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85" r:id="rId2"/>
    <p:sldId id="306" r:id="rId3"/>
    <p:sldId id="260" r:id="rId4"/>
    <p:sldId id="258" r:id="rId5"/>
    <p:sldId id="297" r:id="rId6"/>
    <p:sldId id="289" r:id="rId7"/>
    <p:sldId id="298" r:id="rId8"/>
    <p:sldId id="304" r:id="rId9"/>
    <p:sldId id="305" r:id="rId10"/>
    <p:sldId id="288" r:id="rId11"/>
    <p:sldId id="307" r:id="rId12"/>
    <p:sldId id="308" r:id="rId13"/>
    <p:sldId id="309" r:id="rId14"/>
    <p:sldId id="310" r:id="rId15"/>
    <p:sldId id="311" r:id="rId16"/>
    <p:sldId id="293" r:id="rId17"/>
    <p:sldId id="30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1566" autoAdjust="0"/>
  </p:normalViewPr>
  <p:slideViewPr>
    <p:cSldViewPr>
      <p:cViewPr>
        <p:scale>
          <a:sx n="66" d="100"/>
          <a:sy n="66" d="100"/>
        </p:scale>
        <p:origin x="-64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77589C-BE10-4F27-AEAC-F8182F11DFE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73F48D-73E1-4600-97A5-D8692D019FAD}">
      <dgm:prSet phldrT="[Текст]" custT="1"/>
      <dgm:spPr/>
      <dgm:t>
        <a:bodyPr/>
        <a:lstStyle/>
        <a:p>
          <a:r>
            <a:rPr lang="ru-RU" sz="1400" dirty="0" smtClean="0"/>
            <a:t>Физическое развитие</a:t>
          </a:r>
          <a:endParaRPr lang="ru-RU" sz="1400" dirty="0"/>
        </a:p>
      </dgm:t>
    </dgm:pt>
    <dgm:pt modelId="{575B012A-B254-4E70-9589-8CC1A7DC830C}" type="parTrans" cxnId="{925B9E72-79F5-47AC-8434-2B97F1C5833D}">
      <dgm:prSet/>
      <dgm:spPr/>
      <dgm:t>
        <a:bodyPr/>
        <a:lstStyle/>
        <a:p>
          <a:endParaRPr lang="ru-RU"/>
        </a:p>
      </dgm:t>
    </dgm:pt>
    <dgm:pt modelId="{F8B976A0-8FE6-455E-B374-6307841CAD31}" type="sibTrans" cxnId="{925B9E72-79F5-47AC-8434-2B97F1C5833D}">
      <dgm:prSet/>
      <dgm:spPr/>
      <dgm:t>
        <a:bodyPr/>
        <a:lstStyle/>
        <a:p>
          <a:endParaRPr lang="ru-RU"/>
        </a:p>
      </dgm:t>
    </dgm:pt>
    <dgm:pt modelId="{8AA28434-B416-4519-9145-630E99650DD3}">
      <dgm:prSet phldrT="[Текст]" custT="1"/>
      <dgm:spPr/>
      <dgm:t>
        <a:bodyPr/>
        <a:lstStyle/>
        <a:p>
          <a:r>
            <a:rPr lang="ru-RU" sz="1400" dirty="0" smtClean="0"/>
            <a:t>Художественно-эстетическое развитие</a:t>
          </a:r>
          <a:endParaRPr lang="ru-RU" sz="1400" dirty="0"/>
        </a:p>
      </dgm:t>
    </dgm:pt>
    <dgm:pt modelId="{9E743765-82AA-43D7-B488-D40F8DCEE11C}" type="parTrans" cxnId="{B0F0261D-98F2-43D6-8558-EBFA3720CB52}">
      <dgm:prSet/>
      <dgm:spPr/>
      <dgm:t>
        <a:bodyPr/>
        <a:lstStyle/>
        <a:p>
          <a:endParaRPr lang="ru-RU"/>
        </a:p>
      </dgm:t>
    </dgm:pt>
    <dgm:pt modelId="{7C6201BD-DE24-44EC-BC41-6423CBD64122}" type="sibTrans" cxnId="{B0F0261D-98F2-43D6-8558-EBFA3720CB52}">
      <dgm:prSet/>
      <dgm:spPr/>
      <dgm:t>
        <a:bodyPr/>
        <a:lstStyle/>
        <a:p>
          <a:endParaRPr lang="ru-RU"/>
        </a:p>
      </dgm:t>
    </dgm:pt>
    <dgm:pt modelId="{AE8E55D3-67EB-4B9E-BE16-1D75F080DF78}">
      <dgm:prSet phldrT="[Текст]" custT="1"/>
      <dgm:spPr/>
      <dgm:t>
        <a:bodyPr/>
        <a:lstStyle/>
        <a:p>
          <a:r>
            <a:rPr lang="ru-RU" sz="1400" dirty="0" smtClean="0"/>
            <a:t>Познавательное развитие</a:t>
          </a:r>
          <a:endParaRPr lang="ru-RU" sz="1400" dirty="0"/>
        </a:p>
      </dgm:t>
    </dgm:pt>
    <dgm:pt modelId="{366D1DC8-E26B-4550-822C-09401AFB07BE}" type="parTrans" cxnId="{16A89CA2-70D1-4EF9-9FAB-BD2D64DE2C2B}">
      <dgm:prSet/>
      <dgm:spPr/>
      <dgm:t>
        <a:bodyPr/>
        <a:lstStyle/>
        <a:p>
          <a:endParaRPr lang="ru-RU"/>
        </a:p>
      </dgm:t>
    </dgm:pt>
    <dgm:pt modelId="{18265ACB-7E84-45CF-9001-53739661666D}" type="sibTrans" cxnId="{16A89CA2-70D1-4EF9-9FAB-BD2D64DE2C2B}">
      <dgm:prSet/>
      <dgm:spPr/>
      <dgm:t>
        <a:bodyPr/>
        <a:lstStyle/>
        <a:p>
          <a:endParaRPr lang="ru-RU"/>
        </a:p>
      </dgm:t>
    </dgm:pt>
    <dgm:pt modelId="{FAEF859F-9CEA-4E9A-B672-88D2784BDBA9}">
      <dgm:prSet phldrT="[Текст]" custT="1"/>
      <dgm:spPr/>
      <dgm:t>
        <a:bodyPr/>
        <a:lstStyle/>
        <a:p>
          <a:r>
            <a:rPr lang="ru-RU" sz="1400" dirty="0" smtClean="0"/>
            <a:t>Речевое развитие</a:t>
          </a:r>
          <a:endParaRPr lang="ru-RU" sz="1400" dirty="0"/>
        </a:p>
      </dgm:t>
    </dgm:pt>
    <dgm:pt modelId="{D529F2A7-F168-44EC-AA93-04F373128137}" type="parTrans" cxnId="{4DE3C0AC-2676-4A96-9818-98A2A7F7AD1F}">
      <dgm:prSet/>
      <dgm:spPr/>
      <dgm:t>
        <a:bodyPr/>
        <a:lstStyle/>
        <a:p>
          <a:endParaRPr lang="ru-RU"/>
        </a:p>
      </dgm:t>
    </dgm:pt>
    <dgm:pt modelId="{A4589B19-A65C-4C13-BFC8-A205177D9F3C}" type="sibTrans" cxnId="{4DE3C0AC-2676-4A96-9818-98A2A7F7AD1F}">
      <dgm:prSet/>
      <dgm:spPr/>
      <dgm:t>
        <a:bodyPr/>
        <a:lstStyle/>
        <a:p>
          <a:endParaRPr lang="ru-RU"/>
        </a:p>
      </dgm:t>
    </dgm:pt>
    <dgm:pt modelId="{C915313D-27DC-464C-AEBE-1E00BE54EF55}">
      <dgm:prSet phldrT="[Текст]" custT="1"/>
      <dgm:spPr/>
      <dgm:t>
        <a:bodyPr/>
        <a:lstStyle/>
        <a:p>
          <a:r>
            <a:rPr lang="ru-RU" sz="1400" dirty="0" smtClean="0"/>
            <a:t>Социально- коммуникативное развитие</a:t>
          </a:r>
          <a:endParaRPr lang="ru-RU" sz="1400" dirty="0"/>
        </a:p>
      </dgm:t>
    </dgm:pt>
    <dgm:pt modelId="{510CE42C-598E-4825-AEB8-C4348BD092CE}" type="parTrans" cxnId="{61033300-0667-4374-915E-C747D6124B3C}">
      <dgm:prSet/>
      <dgm:spPr/>
      <dgm:t>
        <a:bodyPr/>
        <a:lstStyle/>
        <a:p>
          <a:endParaRPr lang="ru-RU"/>
        </a:p>
      </dgm:t>
    </dgm:pt>
    <dgm:pt modelId="{93DB39C2-34AF-4EFC-A24A-259CAB062CCD}" type="sibTrans" cxnId="{61033300-0667-4374-915E-C747D6124B3C}">
      <dgm:prSet/>
      <dgm:spPr/>
      <dgm:t>
        <a:bodyPr/>
        <a:lstStyle/>
        <a:p>
          <a:endParaRPr lang="ru-RU"/>
        </a:p>
      </dgm:t>
    </dgm:pt>
    <dgm:pt modelId="{4350CCEB-7568-4D46-88C5-4B47A6C3C7FA}" type="pres">
      <dgm:prSet presAssocID="{7E77589C-BE10-4F27-AEAC-F8182F11DFEA}" presName="cycle" presStyleCnt="0">
        <dgm:presLayoutVars>
          <dgm:dir/>
          <dgm:resizeHandles val="exact"/>
        </dgm:presLayoutVars>
      </dgm:prSet>
      <dgm:spPr/>
    </dgm:pt>
    <dgm:pt modelId="{946E63DA-CCC1-4FD6-AAEB-0114C7C88A7E}" type="pres">
      <dgm:prSet presAssocID="{2073F48D-73E1-4600-97A5-D8692D019FAD}" presName="node" presStyleLbl="node1" presStyleIdx="0" presStyleCnt="5" custScaleX="139379">
        <dgm:presLayoutVars>
          <dgm:bulletEnabled val="1"/>
        </dgm:presLayoutVars>
      </dgm:prSet>
      <dgm:spPr/>
    </dgm:pt>
    <dgm:pt modelId="{FE3FD91D-B857-427F-9879-757BE7E8AF33}" type="pres">
      <dgm:prSet presAssocID="{F8B976A0-8FE6-455E-B374-6307841CAD31}" presName="sibTrans" presStyleLbl="sibTrans2D1" presStyleIdx="0" presStyleCnt="5"/>
      <dgm:spPr/>
    </dgm:pt>
    <dgm:pt modelId="{203586FF-99AF-4C8E-8EF3-7DCC8DAF6B2C}" type="pres">
      <dgm:prSet presAssocID="{F8B976A0-8FE6-455E-B374-6307841CAD31}" presName="connectorText" presStyleLbl="sibTrans2D1" presStyleIdx="0" presStyleCnt="5"/>
      <dgm:spPr/>
    </dgm:pt>
    <dgm:pt modelId="{C6564ECA-9CA0-4F26-AE5F-9F5784089433}" type="pres">
      <dgm:prSet presAssocID="{8AA28434-B416-4519-9145-630E99650DD3}" presName="node" presStyleLbl="node1" presStyleIdx="1" presStyleCnt="5" custScaleX="135987">
        <dgm:presLayoutVars>
          <dgm:bulletEnabled val="1"/>
        </dgm:presLayoutVars>
      </dgm:prSet>
      <dgm:spPr/>
    </dgm:pt>
    <dgm:pt modelId="{20439CAF-3814-4984-92CF-BC7D1EE16CE2}" type="pres">
      <dgm:prSet presAssocID="{7C6201BD-DE24-44EC-BC41-6423CBD64122}" presName="sibTrans" presStyleLbl="sibTrans2D1" presStyleIdx="1" presStyleCnt="5"/>
      <dgm:spPr/>
    </dgm:pt>
    <dgm:pt modelId="{8A1406E1-DF06-4167-A7F7-A898D217CF39}" type="pres">
      <dgm:prSet presAssocID="{7C6201BD-DE24-44EC-BC41-6423CBD64122}" presName="connectorText" presStyleLbl="sibTrans2D1" presStyleIdx="1" presStyleCnt="5"/>
      <dgm:spPr/>
    </dgm:pt>
    <dgm:pt modelId="{83EA1DD0-DF48-4C33-BF30-27AB14751F0A}" type="pres">
      <dgm:prSet presAssocID="{AE8E55D3-67EB-4B9E-BE16-1D75F080DF78}" presName="node" presStyleLbl="node1" presStyleIdx="2" presStyleCnt="5" custScaleX="139139" custRadScaleRad="100524" custRadScaleInc="-5882">
        <dgm:presLayoutVars>
          <dgm:bulletEnabled val="1"/>
        </dgm:presLayoutVars>
      </dgm:prSet>
      <dgm:spPr/>
    </dgm:pt>
    <dgm:pt modelId="{5CF24773-1EAD-4752-8AB8-3453DFF630E4}" type="pres">
      <dgm:prSet presAssocID="{18265ACB-7E84-45CF-9001-53739661666D}" presName="sibTrans" presStyleLbl="sibTrans2D1" presStyleIdx="2" presStyleCnt="5"/>
      <dgm:spPr/>
    </dgm:pt>
    <dgm:pt modelId="{168A3720-6E4A-41C4-A843-DF26F6F32D86}" type="pres">
      <dgm:prSet presAssocID="{18265ACB-7E84-45CF-9001-53739661666D}" presName="connectorText" presStyleLbl="sibTrans2D1" presStyleIdx="2" presStyleCnt="5"/>
      <dgm:spPr/>
    </dgm:pt>
    <dgm:pt modelId="{99973DA2-3919-4DE8-AFDE-584BF173C0F5}" type="pres">
      <dgm:prSet presAssocID="{FAEF859F-9CEA-4E9A-B672-88D2784BDBA9}" presName="node" presStyleLbl="node1" presStyleIdx="3" presStyleCnt="5" custScaleX="135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A1DF3-7A09-4084-A0AF-530F0C286F6D}" type="pres">
      <dgm:prSet presAssocID="{A4589B19-A65C-4C13-BFC8-A205177D9F3C}" presName="sibTrans" presStyleLbl="sibTrans2D1" presStyleIdx="3" presStyleCnt="5"/>
      <dgm:spPr/>
    </dgm:pt>
    <dgm:pt modelId="{D6AA0969-63DE-4D17-8D6D-86B0C5E3191B}" type="pres">
      <dgm:prSet presAssocID="{A4589B19-A65C-4C13-BFC8-A205177D9F3C}" presName="connectorText" presStyleLbl="sibTrans2D1" presStyleIdx="3" presStyleCnt="5"/>
      <dgm:spPr/>
    </dgm:pt>
    <dgm:pt modelId="{FC27D437-ABF9-4225-8A7B-36EFD643390C}" type="pres">
      <dgm:prSet presAssocID="{C915313D-27DC-464C-AEBE-1E00BE54EF55}" presName="node" presStyleLbl="node1" presStyleIdx="4" presStyleCnt="5" custScaleX="136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97389-6D13-474F-9108-771A4E29E727}" type="pres">
      <dgm:prSet presAssocID="{93DB39C2-34AF-4EFC-A24A-259CAB062CCD}" presName="sibTrans" presStyleLbl="sibTrans2D1" presStyleIdx="4" presStyleCnt="5"/>
      <dgm:spPr/>
    </dgm:pt>
    <dgm:pt modelId="{F69C6851-1336-4EBF-8715-31820272031A}" type="pres">
      <dgm:prSet presAssocID="{93DB39C2-34AF-4EFC-A24A-259CAB062CCD}" presName="connectorText" presStyleLbl="sibTrans2D1" presStyleIdx="4" presStyleCnt="5"/>
      <dgm:spPr/>
    </dgm:pt>
  </dgm:ptLst>
  <dgm:cxnLst>
    <dgm:cxn modelId="{CDF34474-52B3-44B9-9D30-641FA4AB2C13}" type="presOf" srcId="{2073F48D-73E1-4600-97A5-D8692D019FAD}" destId="{946E63DA-CCC1-4FD6-AAEB-0114C7C88A7E}" srcOrd="0" destOrd="0" presId="urn:microsoft.com/office/officeart/2005/8/layout/cycle2"/>
    <dgm:cxn modelId="{695E47DB-8B5E-4C49-A66E-99159B8E9628}" type="presOf" srcId="{F8B976A0-8FE6-455E-B374-6307841CAD31}" destId="{FE3FD91D-B857-427F-9879-757BE7E8AF33}" srcOrd="0" destOrd="0" presId="urn:microsoft.com/office/officeart/2005/8/layout/cycle2"/>
    <dgm:cxn modelId="{3C59AE56-804E-410E-9967-DFFFD10B3A90}" type="presOf" srcId="{F8B976A0-8FE6-455E-B374-6307841CAD31}" destId="{203586FF-99AF-4C8E-8EF3-7DCC8DAF6B2C}" srcOrd="1" destOrd="0" presId="urn:microsoft.com/office/officeart/2005/8/layout/cycle2"/>
    <dgm:cxn modelId="{16A89CA2-70D1-4EF9-9FAB-BD2D64DE2C2B}" srcId="{7E77589C-BE10-4F27-AEAC-F8182F11DFEA}" destId="{AE8E55D3-67EB-4B9E-BE16-1D75F080DF78}" srcOrd="2" destOrd="0" parTransId="{366D1DC8-E26B-4550-822C-09401AFB07BE}" sibTransId="{18265ACB-7E84-45CF-9001-53739661666D}"/>
    <dgm:cxn modelId="{C7427A45-942D-4347-824F-AF351CCF6100}" type="presOf" srcId="{7C6201BD-DE24-44EC-BC41-6423CBD64122}" destId="{8A1406E1-DF06-4167-A7F7-A898D217CF39}" srcOrd="1" destOrd="0" presId="urn:microsoft.com/office/officeart/2005/8/layout/cycle2"/>
    <dgm:cxn modelId="{4CE88D8E-3C9B-41BA-9380-EE65756120A6}" type="presOf" srcId="{7C6201BD-DE24-44EC-BC41-6423CBD64122}" destId="{20439CAF-3814-4984-92CF-BC7D1EE16CE2}" srcOrd="0" destOrd="0" presId="urn:microsoft.com/office/officeart/2005/8/layout/cycle2"/>
    <dgm:cxn modelId="{3442DC2A-3727-4CF2-B188-2F4F83E28A4D}" type="presOf" srcId="{A4589B19-A65C-4C13-BFC8-A205177D9F3C}" destId="{723A1DF3-7A09-4084-A0AF-530F0C286F6D}" srcOrd="0" destOrd="0" presId="urn:microsoft.com/office/officeart/2005/8/layout/cycle2"/>
    <dgm:cxn modelId="{BBB3CA77-282C-4961-A5C2-BD06FB007841}" type="presOf" srcId="{FAEF859F-9CEA-4E9A-B672-88D2784BDBA9}" destId="{99973DA2-3919-4DE8-AFDE-584BF173C0F5}" srcOrd="0" destOrd="0" presId="urn:microsoft.com/office/officeart/2005/8/layout/cycle2"/>
    <dgm:cxn modelId="{7D70B33F-83CC-4453-8D8F-A9E853AB776B}" type="presOf" srcId="{18265ACB-7E84-45CF-9001-53739661666D}" destId="{168A3720-6E4A-41C4-A843-DF26F6F32D86}" srcOrd="1" destOrd="0" presId="urn:microsoft.com/office/officeart/2005/8/layout/cycle2"/>
    <dgm:cxn modelId="{A09BCA03-B9A9-4079-817B-05B4AD102AA2}" type="presOf" srcId="{18265ACB-7E84-45CF-9001-53739661666D}" destId="{5CF24773-1EAD-4752-8AB8-3453DFF630E4}" srcOrd="0" destOrd="0" presId="urn:microsoft.com/office/officeart/2005/8/layout/cycle2"/>
    <dgm:cxn modelId="{3A1C1442-195E-4501-BAC0-CF906B673EB7}" type="presOf" srcId="{93DB39C2-34AF-4EFC-A24A-259CAB062CCD}" destId="{47C97389-6D13-474F-9108-771A4E29E727}" srcOrd="0" destOrd="0" presId="urn:microsoft.com/office/officeart/2005/8/layout/cycle2"/>
    <dgm:cxn modelId="{0006827E-FACD-4187-B2CE-2FB9F48C7565}" type="presOf" srcId="{93DB39C2-34AF-4EFC-A24A-259CAB062CCD}" destId="{F69C6851-1336-4EBF-8715-31820272031A}" srcOrd="1" destOrd="0" presId="urn:microsoft.com/office/officeart/2005/8/layout/cycle2"/>
    <dgm:cxn modelId="{3F355CEF-5624-4E59-A130-F4B26DE3F1BE}" type="presOf" srcId="{A4589B19-A65C-4C13-BFC8-A205177D9F3C}" destId="{D6AA0969-63DE-4D17-8D6D-86B0C5E3191B}" srcOrd="1" destOrd="0" presId="urn:microsoft.com/office/officeart/2005/8/layout/cycle2"/>
    <dgm:cxn modelId="{B0F0261D-98F2-43D6-8558-EBFA3720CB52}" srcId="{7E77589C-BE10-4F27-AEAC-F8182F11DFEA}" destId="{8AA28434-B416-4519-9145-630E99650DD3}" srcOrd="1" destOrd="0" parTransId="{9E743765-82AA-43D7-B488-D40F8DCEE11C}" sibTransId="{7C6201BD-DE24-44EC-BC41-6423CBD64122}"/>
    <dgm:cxn modelId="{07CC167B-1A7B-44A1-B7DE-374785D3A53B}" type="presOf" srcId="{8AA28434-B416-4519-9145-630E99650DD3}" destId="{C6564ECA-9CA0-4F26-AE5F-9F5784089433}" srcOrd="0" destOrd="0" presId="urn:microsoft.com/office/officeart/2005/8/layout/cycle2"/>
    <dgm:cxn modelId="{925B9E72-79F5-47AC-8434-2B97F1C5833D}" srcId="{7E77589C-BE10-4F27-AEAC-F8182F11DFEA}" destId="{2073F48D-73E1-4600-97A5-D8692D019FAD}" srcOrd="0" destOrd="0" parTransId="{575B012A-B254-4E70-9589-8CC1A7DC830C}" sibTransId="{F8B976A0-8FE6-455E-B374-6307841CAD31}"/>
    <dgm:cxn modelId="{2A0C97E5-E430-47FD-AE85-51B9A122BFA0}" type="presOf" srcId="{C915313D-27DC-464C-AEBE-1E00BE54EF55}" destId="{FC27D437-ABF9-4225-8A7B-36EFD643390C}" srcOrd="0" destOrd="0" presId="urn:microsoft.com/office/officeart/2005/8/layout/cycle2"/>
    <dgm:cxn modelId="{F1431055-C864-4770-B10F-38C15DA529D6}" type="presOf" srcId="{AE8E55D3-67EB-4B9E-BE16-1D75F080DF78}" destId="{83EA1DD0-DF48-4C33-BF30-27AB14751F0A}" srcOrd="0" destOrd="0" presId="urn:microsoft.com/office/officeart/2005/8/layout/cycle2"/>
    <dgm:cxn modelId="{9CE16744-9DBC-49CC-8CF0-1A510E18F858}" type="presOf" srcId="{7E77589C-BE10-4F27-AEAC-F8182F11DFEA}" destId="{4350CCEB-7568-4D46-88C5-4B47A6C3C7FA}" srcOrd="0" destOrd="0" presId="urn:microsoft.com/office/officeart/2005/8/layout/cycle2"/>
    <dgm:cxn modelId="{4DE3C0AC-2676-4A96-9818-98A2A7F7AD1F}" srcId="{7E77589C-BE10-4F27-AEAC-F8182F11DFEA}" destId="{FAEF859F-9CEA-4E9A-B672-88D2784BDBA9}" srcOrd="3" destOrd="0" parTransId="{D529F2A7-F168-44EC-AA93-04F373128137}" sibTransId="{A4589B19-A65C-4C13-BFC8-A205177D9F3C}"/>
    <dgm:cxn modelId="{61033300-0667-4374-915E-C747D6124B3C}" srcId="{7E77589C-BE10-4F27-AEAC-F8182F11DFEA}" destId="{C915313D-27DC-464C-AEBE-1E00BE54EF55}" srcOrd="4" destOrd="0" parTransId="{510CE42C-598E-4825-AEB8-C4348BD092CE}" sibTransId="{93DB39C2-34AF-4EFC-A24A-259CAB062CCD}"/>
    <dgm:cxn modelId="{12121B93-539C-483E-80FC-B1536ED6E9A0}" type="presParOf" srcId="{4350CCEB-7568-4D46-88C5-4B47A6C3C7FA}" destId="{946E63DA-CCC1-4FD6-AAEB-0114C7C88A7E}" srcOrd="0" destOrd="0" presId="urn:microsoft.com/office/officeart/2005/8/layout/cycle2"/>
    <dgm:cxn modelId="{2EFEC023-2ECC-477F-9FFC-441C51995A14}" type="presParOf" srcId="{4350CCEB-7568-4D46-88C5-4B47A6C3C7FA}" destId="{FE3FD91D-B857-427F-9879-757BE7E8AF33}" srcOrd="1" destOrd="0" presId="urn:microsoft.com/office/officeart/2005/8/layout/cycle2"/>
    <dgm:cxn modelId="{F8F9ED91-F842-4CD0-856E-29DE6F533A11}" type="presParOf" srcId="{FE3FD91D-B857-427F-9879-757BE7E8AF33}" destId="{203586FF-99AF-4C8E-8EF3-7DCC8DAF6B2C}" srcOrd="0" destOrd="0" presId="urn:microsoft.com/office/officeart/2005/8/layout/cycle2"/>
    <dgm:cxn modelId="{6EC44CEA-E5AF-4A67-8D59-4D3FDBEF5562}" type="presParOf" srcId="{4350CCEB-7568-4D46-88C5-4B47A6C3C7FA}" destId="{C6564ECA-9CA0-4F26-AE5F-9F5784089433}" srcOrd="2" destOrd="0" presId="urn:microsoft.com/office/officeart/2005/8/layout/cycle2"/>
    <dgm:cxn modelId="{21E20492-A8A6-4039-BF7D-A82A10EB0308}" type="presParOf" srcId="{4350CCEB-7568-4D46-88C5-4B47A6C3C7FA}" destId="{20439CAF-3814-4984-92CF-BC7D1EE16CE2}" srcOrd="3" destOrd="0" presId="urn:microsoft.com/office/officeart/2005/8/layout/cycle2"/>
    <dgm:cxn modelId="{437A3109-D409-4E8C-A37C-54DC5399C70C}" type="presParOf" srcId="{20439CAF-3814-4984-92CF-BC7D1EE16CE2}" destId="{8A1406E1-DF06-4167-A7F7-A898D217CF39}" srcOrd="0" destOrd="0" presId="urn:microsoft.com/office/officeart/2005/8/layout/cycle2"/>
    <dgm:cxn modelId="{9125B59B-3C27-4E8E-B444-0B8344C2328D}" type="presParOf" srcId="{4350CCEB-7568-4D46-88C5-4B47A6C3C7FA}" destId="{83EA1DD0-DF48-4C33-BF30-27AB14751F0A}" srcOrd="4" destOrd="0" presId="urn:microsoft.com/office/officeart/2005/8/layout/cycle2"/>
    <dgm:cxn modelId="{B90BFCAF-3B7D-48DC-8D73-38E20D0E9349}" type="presParOf" srcId="{4350CCEB-7568-4D46-88C5-4B47A6C3C7FA}" destId="{5CF24773-1EAD-4752-8AB8-3453DFF630E4}" srcOrd="5" destOrd="0" presId="urn:microsoft.com/office/officeart/2005/8/layout/cycle2"/>
    <dgm:cxn modelId="{9D0663BE-E2D0-421D-85E7-72760786A376}" type="presParOf" srcId="{5CF24773-1EAD-4752-8AB8-3453DFF630E4}" destId="{168A3720-6E4A-41C4-A843-DF26F6F32D86}" srcOrd="0" destOrd="0" presId="urn:microsoft.com/office/officeart/2005/8/layout/cycle2"/>
    <dgm:cxn modelId="{AA83EEF2-C883-4DAF-A0A8-FA16F6D770BA}" type="presParOf" srcId="{4350CCEB-7568-4D46-88C5-4B47A6C3C7FA}" destId="{99973DA2-3919-4DE8-AFDE-584BF173C0F5}" srcOrd="6" destOrd="0" presId="urn:microsoft.com/office/officeart/2005/8/layout/cycle2"/>
    <dgm:cxn modelId="{5D3FFF52-34D8-45BC-93EC-AC21F1E75810}" type="presParOf" srcId="{4350CCEB-7568-4D46-88C5-4B47A6C3C7FA}" destId="{723A1DF3-7A09-4084-A0AF-530F0C286F6D}" srcOrd="7" destOrd="0" presId="urn:microsoft.com/office/officeart/2005/8/layout/cycle2"/>
    <dgm:cxn modelId="{31E51340-B35F-4611-B7E9-757CB680CC1E}" type="presParOf" srcId="{723A1DF3-7A09-4084-A0AF-530F0C286F6D}" destId="{D6AA0969-63DE-4D17-8D6D-86B0C5E3191B}" srcOrd="0" destOrd="0" presId="urn:microsoft.com/office/officeart/2005/8/layout/cycle2"/>
    <dgm:cxn modelId="{09CA382C-0D7B-4E11-8584-EA37CC8A4B69}" type="presParOf" srcId="{4350CCEB-7568-4D46-88C5-4B47A6C3C7FA}" destId="{FC27D437-ABF9-4225-8A7B-36EFD643390C}" srcOrd="8" destOrd="0" presId="urn:microsoft.com/office/officeart/2005/8/layout/cycle2"/>
    <dgm:cxn modelId="{0082F7F7-DE19-4775-B6F7-2F21D3CEB3F3}" type="presParOf" srcId="{4350CCEB-7568-4D46-88C5-4B47A6C3C7FA}" destId="{47C97389-6D13-474F-9108-771A4E29E727}" srcOrd="9" destOrd="0" presId="urn:microsoft.com/office/officeart/2005/8/layout/cycle2"/>
    <dgm:cxn modelId="{7110A118-A7F0-4277-91CF-96FDA5F60492}" type="presParOf" srcId="{47C97389-6D13-474F-9108-771A4E29E727}" destId="{F69C6851-1336-4EBF-8715-31820272031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E63DA-CCC1-4FD6-AAEB-0114C7C88A7E}">
      <dsp:nvSpPr>
        <dsp:cNvPr id="0" name=""/>
        <dsp:cNvSpPr/>
      </dsp:nvSpPr>
      <dsp:spPr>
        <a:xfrm>
          <a:off x="2409870" y="34"/>
          <a:ext cx="1710454" cy="1227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Физическое развитие</a:t>
          </a:r>
          <a:endParaRPr lang="ru-RU" sz="1400" kern="1200" dirty="0"/>
        </a:p>
      </dsp:txBody>
      <dsp:txXfrm>
        <a:off x="2660360" y="179753"/>
        <a:ext cx="1209474" cy="867758"/>
      </dsp:txXfrm>
    </dsp:sp>
    <dsp:sp modelId="{FE3FD91D-B857-427F-9879-757BE7E8AF33}">
      <dsp:nvSpPr>
        <dsp:cNvPr id="0" name=""/>
        <dsp:cNvSpPr/>
      </dsp:nvSpPr>
      <dsp:spPr>
        <a:xfrm rot="2160000">
          <a:off x="3912761" y="947748"/>
          <a:ext cx="194480" cy="4141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3918332" y="1013437"/>
        <a:ext cx="136136" cy="248506"/>
      </dsp:txXfrm>
    </dsp:sp>
    <dsp:sp modelId="{C6564ECA-9CA0-4F26-AE5F-9F5784089433}">
      <dsp:nvSpPr>
        <dsp:cNvPr id="0" name=""/>
        <dsp:cNvSpPr/>
      </dsp:nvSpPr>
      <dsp:spPr>
        <a:xfrm>
          <a:off x="3922043" y="1083570"/>
          <a:ext cx="1668827" cy="1227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Художественно-эстетическое развитие</a:t>
          </a:r>
          <a:endParaRPr lang="ru-RU" sz="1400" kern="1200" dirty="0"/>
        </a:p>
      </dsp:txBody>
      <dsp:txXfrm>
        <a:off x="4166437" y="1263289"/>
        <a:ext cx="1180039" cy="867758"/>
      </dsp:txXfrm>
    </dsp:sp>
    <dsp:sp modelId="{20439CAF-3814-4984-92CF-BC7D1EE16CE2}">
      <dsp:nvSpPr>
        <dsp:cNvPr id="0" name=""/>
        <dsp:cNvSpPr/>
      </dsp:nvSpPr>
      <dsp:spPr>
        <a:xfrm rot="6403617">
          <a:off x="4354254" y="2344249"/>
          <a:ext cx="291003" cy="4141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4410468" y="2385281"/>
        <a:ext cx="203702" cy="248506"/>
      </dsp:txXfrm>
    </dsp:sp>
    <dsp:sp modelId="{83EA1DD0-DF48-4C33-BF30-27AB14751F0A}">
      <dsp:nvSpPr>
        <dsp:cNvPr id="0" name=""/>
        <dsp:cNvSpPr/>
      </dsp:nvSpPr>
      <dsp:spPr>
        <a:xfrm>
          <a:off x="3384371" y="2808310"/>
          <a:ext cx="1707508" cy="1227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Познавательное развитие</a:t>
          </a:r>
          <a:endParaRPr lang="ru-RU" sz="1400" kern="1200" dirty="0"/>
        </a:p>
      </dsp:txBody>
      <dsp:txXfrm>
        <a:off x="3634430" y="2988029"/>
        <a:ext cx="1207390" cy="867758"/>
      </dsp:txXfrm>
    </dsp:sp>
    <dsp:sp modelId="{5CF24773-1EAD-4752-8AB8-3453DFF630E4}">
      <dsp:nvSpPr>
        <dsp:cNvPr id="0" name=""/>
        <dsp:cNvSpPr/>
      </dsp:nvSpPr>
      <dsp:spPr>
        <a:xfrm rot="10748370">
          <a:off x="3226957" y="3229170"/>
          <a:ext cx="111379" cy="4141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3260369" y="3311755"/>
        <a:ext cx="77965" cy="248506"/>
      </dsp:txXfrm>
    </dsp:sp>
    <dsp:sp modelId="{99973DA2-3919-4DE8-AFDE-584BF173C0F5}">
      <dsp:nvSpPr>
        <dsp:cNvPr id="0" name=""/>
        <dsp:cNvSpPr/>
      </dsp:nvSpPr>
      <dsp:spPr>
        <a:xfrm>
          <a:off x="1512170" y="2836768"/>
          <a:ext cx="1662434" cy="1227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Речевое развитие</a:t>
          </a:r>
          <a:endParaRPr lang="ru-RU" sz="1400" kern="1200" dirty="0"/>
        </a:p>
      </dsp:txBody>
      <dsp:txXfrm>
        <a:off x="1755628" y="3016487"/>
        <a:ext cx="1175518" cy="867758"/>
      </dsp:txXfrm>
    </dsp:sp>
    <dsp:sp modelId="{723A1DF3-7A09-4084-A0AF-530F0C286F6D}">
      <dsp:nvSpPr>
        <dsp:cNvPr id="0" name=""/>
        <dsp:cNvSpPr/>
      </dsp:nvSpPr>
      <dsp:spPr>
        <a:xfrm rot="15120000">
          <a:off x="1905387" y="2375176"/>
          <a:ext cx="311873" cy="4141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1966624" y="2502503"/>
        <a:ext cx="218311" cy="248506"/>
      </dsp:txXfrm>
    </dsp:sp>
    <dsp:sp modelId="{FC27D437-ABF9-4225-8A7B-36EFD643390C}">
      <dsp:nvSpPr>
        <dsp:cNvPr id="0" name=""/>
        <dsp:cNvSpPr/>
      </dsp:nvSpPr>
      <dsp:spPr>
        <a:xfrm>
          <a:off x="937177" y="1083570"/>
          <a:ext cx="1673122" cy="1227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Социально- коммуникативное развитие</a:t>
          </a:r>
          <a:endParaRPr lang="ru-RU" sz="1400" kern="1200" dirty="0"/>
        </a:p>
      </dsp:txBody>
      <dsp:txXfrm>
        <a:off x="1182200" y="1263289"/>
        <a:ext cx="1183076" cy="867758"/>
      </dsp:txXfrm>
    </dsp:sp>
    <dsp:sp modelId="{47C97389-6D13-474F-9108-771A4E29E727}">
      <dsp:nvSpPr>
        <dsp:cNvPr id="0" name=""/>
        <dsp:cNvSpPr/>
      </dsp:nvSpPr>
      <dsp:spPr>
        <a:xfrm rot="19440000">
          <a:off x="2414697" y="953930"/>
          <a:ext cx="193975" cy="4141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420254" y="1053868"/>
        <a:ext cx="135783" cy="248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cs typeface="+mn-cs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cs typeface="+mn-cs"/>
            </a:endParaRP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EA7A7-0116-4A05-A232-BAA86A6FF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691AC-FA38-4EBD-8069-3F308DF68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92B11-4CC5-4695-B475-6C050172E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D11E0-1935-4E27-B40C-EC443649D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14048-6104-4FA6-AA12-436139557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B1364-970F-4BEB-8B77-4FD5669B52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2E177-41E7-4CCD-8E41-C4161907C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02B3D-05D6-4F39-8604-7C5360127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0F7E5-AF7B-4700-A34D-C7F36881D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7CED6-D5C7-44FE-811A-8AB8D61D6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4234C-8317-4824-BF87-DA52FD070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B4EBD-6C7B-44CA-B1B4-718DD113D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cs typeface="+mn-cs"/>
            </a:endParaRP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cs typeface="+mn-cs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cs typeface="+mn-cs"/>
            </a:endParaRP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cs typeface="+mn-cs"/>
            </a:endParaRP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90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cs typeface="+mn-cs"/>
              </a:defRPr>
            </a:lvl1pPr>
          </a:lstStyle>
          <a:p>
            <a:pPr>
              <a:defRPr/>
            </a:pPr>
            <a:fld id="{3651951A-C7DE-461C-AF9B-399974495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42" r:id="rId2"/>
    <p:sldLayoutId id="2147483741" r:id="rId3"/>
    <p:sldLayoutId id="2147483740" r:id="rId4"/>
    <p:sldLayoutId id="2147483739" r:id="rId5"/>
    <p:sldLayoutId id="2147483738" r:id="rId6"/>
    <p:sldLayoutId id="2147483737" r:id="rId7"/>
    <p:sldLayoutId id="2147483736" r:id="rId8"/>
    <p:sldLayoutId id="2147483735" r:id="rId9"/>
    <p:sldLayoutId id="2147483734" r:id="rId10"/>
    <p:sldLayoutId id="2147483733" r:id="rId11"/>
    <p:sldLayoutId id="214748374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gi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gif"/><Relationship Id="rId4" Type="http://schemas.openxmlformats.org/officeDocument/2006/relationships/diagramLayout" Target="../diagrams/layout1.xml"/><Relationship Id="rId9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645"/>
            <a:ext cx="9180512" cy="6858000"/>
          </a:xfrm>
          <a:prstGeom prst="rect">
            <a:avLst/>
          </a:prstGeom>
        </p:spPr>
      </p:pic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3466" y="1644708"/>
            <a:ext cx="6743700" cy="11620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</a:rPr>
              <a:t>  </a:t>
            </a:r>
            <a:endParaRPr lang="ru-RU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4338" name="Прямоугольник 4"/>
          <p:cNvSpPr>
            <a:spLocks noChangeArrowheads="1"/>
          </p:cNvSpPr>
          <p:nvPr/>
        </p:nvSpPr>
        <p:spPr bwMode="auto">
          <a:xfrm>
            <a:off x="822205" y="858895"/>
            <a:ext cx="710207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bg2"/>
                </a:solidFill>
              </a:rPr>
              <a:t>Основная образовательная</a:t>
            </a:r>
          </a:p>
          <a:p>
            <a:pPr algn="ctr"/>
            <a:r>
              <a:rPr lang="ru-RU" b="1" dirty="0" smtClean="0">
                <a:solidFill>
                  <a:schemeClr val="bg2"/>
                </a:solidFill>
              </a:rPr>
              <a:t> программа </a:t>
            </a:r>
          </a:p>
          <a:p>
            <a:pPr algn="ctr"/>
            <a:r>
              <a:rPr lang="ru-RU" sz="2800" b="1" dirty="0">
                <a:solidFill>
                  <a:schemeClr val="bg2"/>
                </a:solidFill>
              </a:rPr>
              <a:t>СП «Детский сад</a:t>
            </a:r>
            <a:r>
              <a:rPr lang="ru-RU" sz="2800" b="1" dirty="0" smtClean="0">
                <a:solidFill>
                  <a:schemeClr val="bg2"/>
                </a:solidFill>
              </a:rPr>
              <a:t>» </a:t>
            </a:r>
            <a:r>
              <a:rPr lang="ru-RU" sz="2800" b="1" dirty="0" smtClean="0">
                <a:solidFill>
                  <a:schemeClr val="bg2"/>
                </a:solidFill>
              </a:rPr>
              <a:t>МБОУ </a:t>
            </a:r>
            <a:r>
              <a:rPr lang="ru-RU" sz="2800" b="1" dirty="0" smtClean="0">
                <a:solidFill>
                  <a:schemeClr val="bg2"/>
                </a:solidFill>
              </a:rPr>
              <a:t>гимназия №</a:t>
            </a:r>
            <a:r>
              <a:rPr lang="ru-RU" sz="2800" b="1" dirty="0" smtClean="0">
                <a:solidFill>
                  <a:schemeClr val="bg2"/>
                </a:solidFill>
              </a:rPr>
              <a:t>9</a:t>
            </a:r>
            <a:endParaRPr lang="ru-RU" sz="2800" b="1" dirty="0" smtClean="0">
              <a:solidFill>
                <a:schemeClr val="bg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5733256"/>
            <a:ext cx="67326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2"/>
                </a:solidFill>
              </a:rPr>
              <a:t>         </a:t>
            </a:r>
            <a:r>
              <a:rPr lang="ru-RU" sz="1600" dirty="0" smtClean="0">
                <a:solidFill>
                  <a:schemeClr val="bg2"/>
                </a:solidFill>
              </a:rPr>
              <a:t>Правильно </a:t>
            </a:r>
            <a:r>
              <a:rPr lang="ru-RU" sz="1600" dirty="0" smtClean="0">
                <a:solidFill>
                  <a:schemeClr val="bg2"/>
                </a:solidFill>
              </a:rPr>
              <a:t>организованное </a:t>
            </a:r>
            <a:r>
              <a:rPr lang="ru-RU" sz="1600" dirty="0">
                <a:solidFill>
                  <a:schemeClr val="bg2"/>
                </a:solidFill>
              </a:rPr>
              <a:t>обучение «ведет» за собой развитие.</a:t>
            </a:r>
          </a:p>
          <a:p>
            <a:pPr algn="ctr"/>
            <a:r>
              <a:rPr lang="ru-RU" sz="1600" dirty="0">
                <a:solidFill>
                  <a:schemeClr val="bg2"/>
                </a:solidFill>
              </a:rPr>
              <a:t> </a:t>
            </a:r>
            <a:r>
              <a:rPr lang="ru-RU" sz="1600" dirty="0" smtClean="0">
                <a:solidFill>
                  <a:schemeClr val="bg2"/>
                </a:solidFill>
              </a:rPr>
              <a:t>              Л</a:t>
            </a:r>
            <a:r>
              <a:rPr lang="ru-RU" sz="1600" dirty="0">
                <a:solidFill>
                  <a:schemeClr val="bg2"/>
                </a:solidFill>
              </a:rPr>
              <a:t>. С. </a:t>
            </a:r>
            <a:r>
              <a:rPr lang="ru-RU" sz="1600" dirty="0" smtClean="0">
                <a:solidFill>
                  <a:schemeClr val="bg2"/>
                </a:solidFill>
              </a:rPr>
              <a:t>Выготский</a:t>
            </a:r>
            <a:endParaRPr lang="ru-RU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85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bg2"/>
                </a:solidFill>
              </a:rPr>
              <a:t>Образовательные области, обеспечивающие разностороннее развитие детей по ФГОС ДО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070828305"/>
              </p:ext>
            </p:extLst>
          </p:nvPr>
        </p:nvGraphicFramePr>
        <p:xfrm>
          <a:off x="850778" y="2148757"/>
          <a:ext cx="65280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75238" y="1844824"/>
            <a:ext cx="1440160" cy="1440160"/>
          </a:xfrm>
          <a:prstGeom prst="rect">
            <a:avLst/>
          </a:prstGeom>
          <a:noFill/>
        </p:spPr>
      </p:pic>
      <p:pic>
        <p:nvPicPr>
          <p:cNvPr id="10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3568" y="2048422"/>
            <a:ext cx="1285876" cy="878682"/>
          </a:xfrm>
          <a:prstGeom prst="rect">
            <a:avLst/>
          </a:prstGeom>
          <a:noFill/>
        </p:spPr>
      </p:pic>
      <p:pic>
        <p:nvPicPr>
          <p:cNvPr id="11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23110" y="5555530"/>
            <a:ext cx="2065572" cy="1314455"/>
          </a:xfrm>
          <a:prstGeom prst="rect">
            <a:avLst/>
          </a:prstGeom>
          <a:noFill/>
        </p:spPr>
      </p:pic>
      <p:pic>
        <p:nvPicPr>
          <p:cNvPr id="12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3587" y="4941168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576064"/>
          </a:xfrm>
        </p:spPr>
        <p:txBody>
          <a:bodyPr/>
          <a:lstStyle/>
          <a:p>
            <a:r>
              <a:rPr lang="ru-RU" sz="2800" b="1" dirty="0">
                <a:solidFill>
                  <a:schemeClr val="bg2"/>
                </a:solidFill>
              </a:rPr>
              <a:t>ОБРАЗОВАТЕЛЬНАЯ ОБЛАСТЬ «ФИЗИЧЕСКОЕ РАЗВИТИЕ»: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73031" y="1916832"/>
            <a:ext cx="8286808" cy="468052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ru-RU" sz="6400" dirty="0" smtClean="0">
                <a:solidFill>
                  <a:schemeClr val="bg2"/>
                </a:solidFill>
                <a:latin typeface="+mj-lt"/>
              </a:rPr>
              <a:t>Основная цель:</a:t>
            </a:r>
          </a:p>
          <a:p>
            <a:pPr algn="just"/>
            <a:r>
              <a:rPr lang="ru-RU" sz="4300" dirty="0" smtClean="0">
                <a:solidFill>
                  <a:schemeClr val="bg2"/>
                </a:solidFill>
                <a:latin typeface="+mj-lt"/>
              </a:rPr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sz="4300" dirty="0" smtClean="0">
                <a:solidFill>
                  <a:schemeClr val="bg2"/>
                </a:solidFill>
                <a:latin typeface="+mj-lt"/>
              </a:rPr>
              <a:t>Задачи физического развития: </a:t>
            </a:r>
          </a:p>
          <a:p>
            <a:pPr algn="just"/>
            <a:r>
              <a:rPr lang="ru-RU" sz="4300" i="1" dirty="0" smtClean="0">
                <a:solidFill>
                  <a:schemeClr val="bg2"/>
                </a:solidFill>
                <a:latin typeface="+mj-lt"/>
              </a:rPr>
              <a:t>Оздоровительные:</a:t>
            </a:r>
            <a:endParaRPr lang="ru-RU" sz="4300" dirty="0" smtClean="0">
              <a:solidFill>
                <a:schemeClr val="bg2"/>
              </a:solidFill>
              <a:latin typeface="+mj-lt"/>
            </a:endParaRPr>
          </a:p>
          <a:p>
            <a:pPr algn="just">
              <a:buFont typeface="Wingdings" pitchFamily="2" charset="2"/>
              <a:buNone/>
            </a:pPr>
            <a:r>
              <a:rPr lang="ru-RU" sz="4300" dirty="0" smtClean="0">
                <a:solidFill>
                  <a:schemeClr val="bg2"/>
                </a:solidFill>
                <a:latin typeface="+mj-lt"/>
              </a:rPr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sz="4300" i="1" dirty="0" smtClean="0">
                <a:solidFill>
                  <a:schemeClr val="bg2"/>
                </a:solidFill>
                <a:latin typeface="+mj-lt"/>
              </a:rPr>
              <a:t>Образовательные:</a:t>
            </a:r>
            <a:endParaRPr lang="ru-RU" sz="4300" dirty="0" smtClean="0">
              <a:solidFill>
                <a:schemeClr val="bg2"/>
              </a:solidFill>
              <a:latin typeface="+mj-lt"/>
            </a:endParaRPr>
          </a:p>
          <a:p>
            <a:pPr algn="just">
              <a:buFont typeface="Wingdings" pitchFamily="2" charset="2"/>
              <a:buNone/>
            </a:pPr>
            <a:r>
              <a:rPr lang="ru-RU" sz="4300" dirty="0" smtClean="0">
                <a:solidFill>
                  <a:schemeClr val="bg2"/>
                </a:solidFill>
                <a:latin typeface="+mj-lt"/>
              </a:rPr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sz="4300" i="1" dirty="0" smtClean="0">
                <a:solidFill>
                  <a:schemeClr val="bg2"/>
                </a:solidFill>
                <a:latin typeface="+mj-lt"/>
              </a:rPr>
              <a:t>Воспитательные:</a:t>
            </a:r>
            <a:endParaRPr lang="ru-RU" sz="4300" dirty="0" smtClean="0">
              <a:solidFill>
                <a:schemeClr val="bg2"/>
              </a:solidFill>
              <a:latin typeface="+mj-lt"/>
            </a:endParaRPr>
          </a:p>
          <a:p>
            <a:pPr algn="just">
              <a:buFont typeface="Wingdings" pitchFamily="2" charset="2"/>
              <a:buNone/>
            </a:pPr>
            <a:r>
              <a:rPr lang="ru-RU" sz="4300" dirty="0" smtClean="0">
                <a:solidFill>
                  <a:schemeClr val="bg2"/>
                </a:solidFill>
                <a:latin typeface="+mj-lt"/>
              </a:rPr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sz="4300" dirty="0" smtClean="0">
                <a:solidFill>
                  <a:schemeClr val="bg2"/>
                </a:solidFill>
                <a:latin typeface="+mj-lt"/>
              </a:rPr>
              <a:t>Основные направления работы по физическому развитию детей в дошкольном учреждении:</a:t>
            </a:r>
          </a:p>
          <a:p>
            <a:pPr algn="just"/>
            <a:r>
              <a:rPr lang="ru-RU" sz="4300" dirty="0" smtClean="0">
                <a:solidFill>
                  <a:schemeClr val="bg2"/>
                </a:solidFill>
                <a:latin typeface="+mj-lt"/>
              </a:rPr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sz="4300" dirty="0" smtClean="0">
                <a:solidFill>
                  <a:schemeClr val="bg2"/>
                </a:solidFill>
                <a:latin typeface="+mj-lt"/>
              </a:rPr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sz="4300" dirty="0" smtClean="0">
                <a:solidFill>
                  <a:schemeClr val="bg2"/>
                </a:solidFill>
                <a:latin typeface="+mj-lt"/>
              </a:rPr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sz="4300" dirty="0" smtClean="0">
                <a:solidFill>
                  <a:schemeClr val="bg2"/>
                </a:solidFill>
                <a:latin typeface="+mj-lt"/>
              </a:rPr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sz="4300" dirty="0" smtClean="0">
                <a:solidFill>
                  <a:schemeClr val="bg2"/>
                </a:solidFill>
                <a:latin typeface="+mj-lt"/>
              </a:rPr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sz="4300" dirty="0" smtClean="0">
                <a:solidFill>
                  <a:schemeClr val="bg2"/>
                </a:solidFill>
                <a:latin typeface="+mj-lt"/>
              </a:rPr>
              <a:t>Становление целенаправленности и </a:t>
            </a:r>
            <a:r>
              <a:rPr lang="ru-RU" sz="4300" dirty="0" err="1" smtClean="0">
                <a:solidFill>
                  <a:schemeClr val="bg2"/>
                </a:solidFill>
                <a:latin typeface="+mj-lt"/>
              </a:rPr>
              <a:t>саморегуляции</a:t>
            </a:r>
            <a:r>
              <a:rPr lang="ru-RU" sz="4300" dirty="0" smtClean="0">
                <a:solidFill>
                  <a:schemeClr val="bg2"/>
                </a:solidFill>
                <a:latin typeface="+mj-lt"/>
              </a:rPr>
              <a:t> в двигательной сфере</a:t>
            </a:r>
          </a:p>
          <a:p>
            <a:pPr algn="just"/>
            <a:r>
              <a:rPr lang="ru-RU" sz="4300" dirty="0" smtClean="0">
                <a:solidFill>
                  <a:schemeClr val="bg2"/>
                </a:solidFill>
                <a:latin typeface="+mj-lt"/>
              </a:rPr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Font typeface="Wingdings" pitchFamily="2" charset="2"/>
              <a:buNone/>
            </a:pPr>
            <a:r>
              <a:rPr lang="ru-RU" sz="4300" dirty="0" smtClean="0">
                <a:solidFill>
                  <a:schemeClr val="bg2"/>
                </a:solidFill>
                <a:latin typeface="+mj-lt"/>
              </a:rPr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01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97"/>
            <a:ext cx="917176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08912" cy="1143000"/>
          </a:xfrm>
        </p:spPr>
        <p:txBody>
          <a:bodyPr/>
          <a:lstStyle/>
          <a:p>
            <a:r>
              <a:rPr lang="ru-RU" sz="2400" b="1" dirty="0">
                <a:solidFill>
                  <a:schemeClr val="bg2"/>
                </a:solidFill>
              </a:rPr>
              <a:t>ОБРАЗОВАТЕЛЬНАЯ ОБЛАСТЬ </a:t>
            </a:r>
            <a:br>
              <a:rPr lang="ru-RU" sz="2400" b="1" dirty="0">
                <a:solidFill>
                  <a:schemeClr val="bg2"/>
                </a:solidFill>
              </a:rPr>
            </a:br>
            <a:r>
              <a:rPr lang="ru-RU" sz="2400" b="1" dirty="0">
                <a:solidFill>
                  <a:schemeClr val="bg2"/>
                </a:solidFill>
              </a:rPr>
              <a:t>«СОЦИАЛЬНО-КОММУНИКАТИВНОЕ </a:t>
            </a:r>
            <a:r>
              <a:rPr lang="ru-RU" sz="2400" b="1" dirty="0" smtClean="0">
                <a:solidFill>
                  <a:schemeClr val="bg2"/>
                </a:solidFill>
              </a:rPr>
              <a:t/>
            </a:r>
            <a:br>
              <a:rPr lang="ru-RU" sz="2400" b="1" dirty="0" smtClean="0">
                <a:solidFill>
                  <a:schemeClr val="bg2"/>
                </a:solidFill>
              </a:rPr>
            </a:br>
            <a:r>
              <a:rPr lang="ru-RU" sz="2400" b="1" dirty="0" smtClean="0">
                <a:solidFill>
                  <a:schemeClr val="bg2"/>
                </a:solidFill>
              </a:rPr>
              <a:t>РАЗВИТИЕ</a:t>
            </a:r>
            <a:r>
              <a:rPr lang="ru-RU" sz="2400" b="1" dirty="0">
                <a:solidFill>
                  <a:schemeClr val="bg2"/>
                </a:solidFill>
              </a:rPr>
              <a:t>»:</a:t>
            </a:r>
            <a:endParaRPr lang="ru-RU" sz="2400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69032" y="1988840"/>
            <a:ext cx="7901014" cy="43924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ru-RU" sz="1200" dirty="0" smtClean="0">
                <a:solidFill>
                  <a:schemeClr val="bg2"/>
                </a:solidFill>
                <a:latin typeface="+mj-lt"/>
              </a:rPr>
              <a:t>Основная цель: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  <a:latin typeface="+mj-lt"/>
              </a:rPr>
              <a:t>позитивная социализация детей дошкольного возраста; приобщение детей к социокультурным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  <a:latin typeface="+mj-lt"/>
              </a:rPr>
              <a:t>Задачи социально-коммуникативного развития по ФГОС ДО: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  <a:latin typeface="+mj-lt"/>
              </a:rPr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  <a:latin typeface="+mj-lt"/>
              </a:rPr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  <a:latin typeface="+mj-lt"/>
              </a:rPr>
              <a:t>Становление самостоятельности, целенаправленности и </a:t>
            </a:r>
            <a:r>
              <a:rPr lang="ru-RU" sz="1200" dirty="0" err="1" smtClean="0">
                <a:solidFill>
                  <a:schemeClr val="bg2"/>
                </a:solidFill>
                <a:latin typeface="+mj-lt"/>
              </a:rPr>
              <a:t>саморегуляции</a:t>
            </a:r>
            <a:r>
              <a:rPr lang="ru-RU" sz="1200" dirty="0" smtClean="0">
                <a:solidFill>
                  <a:schemeClr val="bg2"/>
                </a:solidFill>
                <a:latin typeface="+mj-lt"/>
              </a:rPr>
              <a:t> собственных действий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  <a:latin typeface="+mj-lt"/>
              </a:rPr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  <a:latin typeface="+mj-lt"/>
              </a:rPr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  <a:latin typeface="+mj-lt"/>
              </a:rPr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  <a:latin typeface="+mj-lt"/>
              </a:rPr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  <a:latin typeface="+mj-lt"/>
              </a:rPr>
              <a:t>Основные направления работы по социально-коммуникативному развитию детей в дошкольном учреждении:</a:t>
            </a:r>
          </a:p>
          <a:p>
            <a:pPr algn="just"/>
            <a:r>
              <a:rPr lang="ru-RU" sz="1200" i="1" dirty="0" smtClean="0">
                <a:solidFill>
                  <a:schemeClr val="bg2"/>
                </a:solidFill>
                <a:latin typeface="+mj-lt"/>
              </a:rPr>
              <a:t>Социализация, развитие общения, нравственное воспитание</a:t>
            </a:r>
            <a:endParaRPr lang="ru-RU" sz="1200" dirty="0" smtClean="0">
              <a:solidFill>
                <a:schemeClr val="bg2"/>
              </a:solidFill>
              <a:latin typeface="+mj-lt"/>
            </a:endParaRPr>
          </a:p>
          <a:p>
            <a:pPr algn="just"/>
            <a:r>
              <a:rPr lang="ru-RU" sz="1200" i="1" dirty="0" smtClean="0">
                <a:solidFill>
                  <a:schemeClr val="bg2"/>
                </a:solidFill>
                <a:latin typeface="+mj-lt"/>
              </a:rPr>
              <a:t>Ребёнок в семье и сообществе, патриотическое воспитание</a:t>
            </a:r>
            <a:endParaRPr lang="ru-RU" sz="1200" dirty="0" smtClean="0">
              <a:solidFill>
                <a:schemeClr val="bg2"/>
              </a:solidFill>
              <a:latin typeface="+mj-lt"/>
            </a:endParaRPr>
          </a:p>
          <a:p>
            <a:pPr algn="just"/>
            <a:r>
              <a:rPr lang="ru-RU" sz="1200" i="1" dirty="0" smtClean="0">
                <a:solidFill>
                  <a:schemeClr val="bg2"/>
                </a:solidFill>
                <a:latin typeface="+mj-lt"/>
              </a:rPr>
              <a:t>Самообслуживание, самостоятельность, трудовое воспитание</a:t>
            </a:r>
            <a:endParaRPr lang="ru-RU" sz="1200" dirty="0" smtClean="0">
              <a:solidFill>
                <a:schemeClr val="bg2"/>
              </a:solidFill>
              <a:latin typeface="+mj-lt"/>
            </a:endParaRPr>
          </a:p>
          <a:p>
            <a:pPr algn="just"/>
            <a:r>
              <a:rPr lang="ru-RU" sz="1200" i="1" dirty="0" smtClean="0">
                <a:solidFill>
                  <a:schemeClr val="bg2"/>
                </a:solidFill>
                <a:latin typeface="+mj-lt"/>
              </a:rPr>
              <a:t>Формирование основ безопасности</a:t>
            </a:r>
            <a:endParaRPr lang="ru-RU" sz="1200" dirty="0" smtClean="0">
              <a:solidFill>
                <a:schemeClr val="bg2"/>
              </a:solidFill>
              <a:latin typeface="+mj-lt"/>
            </a:endParaRPr>
          </a:p>
          <a:p>
            <a:pPr algn="just"/>
            <a:endParaRPr lang="ru-RU" sz="1200" dirty="0">
              <a:solidFill>
                <a:schemeClr val="bg2"/>
              </a:solidFill>
            </a:endParaRPr>
          </a:p>
        </p:txBody>
      </p:sp>
      <p:pic>
        <p:nvPicPr>
          <p:cNvPr id="4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2144280" cy="1608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5866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ОБРАЗОВАТЕЛЬНАЯ ОБЛАСТЬ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«</a:t>
            </a:r>
            <a:r>
              <a:rPr lang="ru-RU" sz="2800" b="1" dirty="0"/>
              <a:t>РЕЧЕВОЕ РАЗВИТИЕ»: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685992"/>
            <a:ext cx="8115328" cy="48794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Основная цель: 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Задачи речевого развития по ФГОС ДО: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Обогащение активного словаря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Развитие речевого творчества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Основные направления работы по развитию речи детей в дошкольном учреждении:</a:t>
            </a:r>
          </a:p>
          <a:p>
            <a:pPr algn="just"/>
            <a:r>
              <a:rPr lang="ru-RU" sz="1200" i="1" dirty="0" smtClean="0">
                <a:solidFill>
                  <a:schemeClr val="bg2"/>
                </a:solidFill>
              </a:rPr>
              <a:t>Развитие словаря</a:t>
            </a:r>
            <a:r>
              <a:rPr lang="ru-RU" sz="1200" dirty="0" smtClean="0">
                <a:solidFill>
                  <a:schemeClr val="bg2"/>
                </a:solidFill>
              </a:rPr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>
                <a:solidFill>
                  <a:schemeClr val="bg2"/>
                </a:solidFill>
              </a:rPr>
              <a:t>Воспитание звуковой культуры речи</a:t>
            </a:r>
            <a:r>
              <a:rPr lang="ru-RU" sz="1200" dirty="0" smtClean="0">
                <a:solidFill>
                  <a:schemeClr val="bg2"/>
                </a:solidFill>
              </a:rPr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>
                <a:solidFill>
                  <a:schemeClr val="bg2"/>
                </a:solidFill>
              </a:rPr>
              <a:t>Воспитание интереса и любви к чтению, развитие литературной речи</a:t>
            </a:r>
            <a:endParaRPr lang="ru-RU" sz="1200" dirty="0" smtClean="0">
              <a:solidFill>
                <a:schemeClr val="bg2"/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bg2"/>
                </a:solidFill>
              </a:rPr>
              <a:t>Развитие связной речи</a:t>
            </a:r>
            <a:r>
              <a:rPr lang="ru-RU" sz="1200" dirty="0" smtClean="0">
                <a:solidFill>
                  <a:schemeClr val="bg2"/>
                </a:solidFill>
              </a:rPr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>
                <a:solidFill>
                  <a:schemeClr val="bg2"/>
                </a:solidFill>
              </a:rPr>
              <a:t>Практическое овладение воспитанниками нормами речи </a:t>
            </a:r>
            <a:r>
              <a:rPr lang="ru-RU" sz="1200" dirty="0" smtClean="0">
                <a:solidFill>
                  <a:schemeClr val="bg2"/>
                </a:solidFill>
              </a:rPr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>
                <a:solidFill>
                  <a:schemeClr val="bg2"/>
                </a:solidFill>
              </a:rPr>
              <a:t>Формирование грамматического строя речи</a:t>
            </a:r>
            <a:r>
              <a:rPr lang="ru-RU" sz="1200" dirty="0" smtClean="0">
                <a:solidFill>
                  <a:schemeClr val="bg2"/>
                </a:solidFill>
              </a:rPr>
              <a:t> (морфология (изменение слов по родам, числам, </a:t>
            </a:r>
          </a:p>
          <a:p>
            <a:pPr algn="just">
              <a:buFont typeface="Wingdings" pitchFamily="2" charset="2"/>
              <a:buNone/>
            </a:pPr>
            <a:r>
              <a:rPr lang="ru-RU" sz="1200" dirty="0" smtClean="0">
                <a:solidFill>
                  <a:schemeClr val="bg2"/>
                </a:solidFill>
              </a:rPr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>
              <a:solidFill>
                <a:schemeClr val="bg2"/>
              </a:solidFill>
            </a:endParaRPr>
          </a:p>
        </p:txBody>
      </p:sp>
      <p:pic>
        <p:nvPicPr>
          <p:cNvPr id="4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3809" y="77782"/>
            <a:ext cx="2144280" cy="1608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3696" y="44624"/>
            <a:ext cx="2360304" cy="1770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889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143000"/>
          </a:xfrm>
        </p:spPr>
        <p:txBody>
          <a:bodyPr/>
          <a:lstStyle/>
          <a:p>
            <a:r>
              <a:rPr lang="ru-RU" sz="2800" b="1" dirty="0">
                <a:solidFill>
                  <a:schemeClr val="bg2"/>
                </a:solidFill>
              </a:rPr>
              <a:t>ОБРАЗОВАТЕЛЬНАЯ ОБЛАСТЬ «ПОЗНАВАТЕЛЬНОЕ РАЗВИТИЕ»:</a:t>
            </a:r>
            <a:endParaRPr lang="ru-RU" sz="2800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500174"/>
            <a:ext cx="8043890" cy="497377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ru-RU" sz="1200" dirty="0" smtClean="0">
                <a:solidFill>
                  <a:schemeClr val="bg2"/>
                </a:solidFill>
              </a:rPr>
              <a:t>Основная цель: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Задачи познавательного развития по ФГОС ДО: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Формирование первичных представлений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Основные направления работы по познавательному развитию детей в дошкольном учреждении:</a:t>
            </a:r>
          </a:p>
          <a:p>
            <a:pPr algn="just"/>
            <a:r>
              <a:rPr lang="ru-RU" sz="1200" i="1" dirty="0" smtClean="0">
                <a:solidFill>
                  <a:schemeClr val="bg2"/>
                </a:solidFill>
              </a:rPr>
              <a:t>Развитие познавательно-исследовательской деятельности</a:t>
            </a:r>
            <a:endParaRPr lang="ru-RU" sz="1200" dirty="0" smtClean="0">
              <a:solidFill>
                <a:schemeClr val="bg2"/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bg2"/>
                </a:solidFill>
              </a:rPr>
              <a:t>Приобщение к социокультурным ценностям</a:t>
            </a:r>
            <a:endParaRPr lang="ru-RU" sz="1200" dirty="0" smtClean="0">
              <a:solidFill>
                <a:schemeClr val="bg2"/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bg2"/>
                </a:solidFill>
              </a:rPr>
              <a:t>Формирование элементарных математических представлений</a:t>
            </a:r>
            <a:endParaRPr lang="ru-RU" sz="1200" dirty="0" smtClean="0">
              <a:solidFill>
                <a:schemeClr val="bg2"/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bg2"/>
                </a:solidFill>
              </a:rPr>
              <a:t>Ознакомление с миром природы</a:t>
            </a:r>
            <a:endParaRPr lang="ru-RU" sz="1200" dirty="0" smtClean="0">
              <a:solidFill>
                <a:schemeClr val="bg2"/>
              </a:solidFill>
            </a:endParaRPr>
          </a:p>
          <a:p>
            <a:endParaRPr lang="ru-RU" sz="1200" dirty="0"/>
          </a:p>
        </p:txBody>
      </p:sp>
      <p:pic>
        <p:nvPicPr>
          <p:cNvPr id="4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3696" y="44624"/>
            <a:ext cx="2360304" cy="1770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51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64" y="439823"/>
            <a:ext cx="7772400" cy="1143000"/>
          </a:xfrm>
        </p:spPr>
        <p:txBody>
          <a:bodyPr/>
          <a:lstStyle/>
          <a:p>
            <a:r>
              <a:rPr lang="ru-RU" sz="2400" b="1" dirty="0">
                <a:solidFill>
                  <a:schemeClr val="bg2"/>
                </a:solidFill>
              </a:rPr>
              <a:t>ОБРАЗОВАТЕЛЬНАЯ ОБЛАСТЬ </a:t>
            </a:r>
            <a:br>
              <a:rPr lang="ru-RU" sz="2400" b="1" dirty="0">
                <a:solidFill>
                  <a:schemeClr val="bg2"/>
                </a:solidFill>
              </a:rPr>
            </a:br>
            <a:r>
              <a:rPr lang="ru-RU" sz="2400" b="1" dirty="0">
                <a:solidFill>
                  <a:schemeClr val="bg2"/>
                </a:solidFill>
              </a:rPr>
              <a:t>«ХУДОЖЕСТВЕННО-ЭСТЕТИЧЕСКОЕ РАЗВИТИЕ»:</a:t>
            </a:r>
            <a:endParaRPr lang="ru-RU" sz="2400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916832"/>
            <a:ext cx="8115328" cy="44210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ru-RU" sz="1200" dirty="0" smtClean="0">
                <a:solidFill>
                  <a:schemeClr val="bg2"/>
                </a:solidFill>
              </a:rPr>
              <a:t>Основная цель: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Задачи художественно-эстетического развития по ФГОС ДО: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Восприятие музыки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Основные направления работы по художественно-эстетическому развитию </a:t>
            </a:r>
          </a:p>
          <a:p>
            <a:pPr algn="just"/>
            <a:r>
              <a:rPr lang="ru-RU" sz="1200" dirty="0" smtClean="0">
                <a:solidFill>
                  <a:schemeClr val="bg2"/>
                </a:solidFill>
              </a:rPr>
              <a:t>детей в дошкольном учреждении:</a:t>
            </a:r>
          </a:p>
          <a:p>
            <a:pPr algn="just"/>
            <a:r>
              <a:rPr lang="ru-RU" sz="1200" i="1" dirty="0" smtClean="0">
                <a:solidFill>
                  <a:schemeClr val="bg2"/>
                </a:solidFill>
              </a:rPr>
              <a:t>Приобщение к искусству</a:t>
            </a:r>
            <a:endParaRPr lang="ru-RU" sz="1200" dirty="0" smtClean="0">
              <a:solidFill>
                <a:schemeClr val="bg2"/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bg2"/>
                </a:solidFill>
              </a:rPr>
              <a:t>Изобразительная деятельность</a:t>
            </a:r>
            <a:endParaRPr lang="ru-RU" sz="1200" dirty="0" smtClean="0">
              <a:solidFill>
                <a:schemeClr val="bg2"/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bg2"/>
                </a:solidFill>
              </a:rPr>
              <a:t>Конструктивно-модельная  деятельность</a:t>
            </a:r>
            <a:endParaRPr lang="ru-RU" sz="1200" dirty="0" smtClean="0">
              <a:solidFill>
                <a:schemeClr val="bg2"/>
              </a:solidFill>
            </a:endParaRPr>
          </a:p>
          <a:p>
            <a:pPr algn="just"/>
            <a:r>
              <a:rPr lang="ru-RU" sz="1200" i="1" dirty="0" smtClean="0">
                <a:solidFill>
                  <a:schemeClr val="bg2"/>
                </a:solidFill>
              </a:rPr>
              <a:t>Музыкальная  деятельность</a:t>
            </a:r>
            <a:endParaRPr lang="ru-RU" sz="1200" dirty="0" smtClean="0">
              <a:solidFill>
                <a:schemeClr val="bg2"/>
              </a:solidFill>
            </a:endParaRPr>
          </a:p>
          <a:p>
            <a:pPr algn="just"/>
            <a:endParaRPr lang="ru-RU" sz="1200" dirty="0"/>
          </a:p>
        </p:txBody>
      </p:sp>
      <p:pic>
        <p:nvPicPr>
          <p:cNvPr id="4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2144280" cy="1608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418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5" y="0"/>
            <a:ext cx="9144000" cy="6858000"/>
          </a:xfrm>
          <a:prstGeom prst="rect">
            <a:avLst/>
          </a:prstGeom>
        </p:spPr>
      </p:pic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2657"/>
            <a:ext cx="8964612" cy="864096"/>
          </a:xfrm>
          <a:noFill/>
          <a:ln/>
        </p:spPr>
        <p:txBody>
          <a:bodyPr/>
          <a:lstStyle/>
          <a:p>
            <a:pPr algn="ctr"/>
            <a:r>
              <a:rPr lang="ru-RU" sz="3600" b="1" dirty="0">
                <a:solidFill>
                  <a:schemeClr val="bg2"/>
                </a:solidFill>
                <a:effectLst/>
              </a:rPr>
              <a:t>Структура образовательного процесса</a:t>
            </a:r>
            <a:endParaRPr lang="ru-RU" sz="3600" dirty="0" smtClean="0">
              <a:solidFill>
                <a:schemeClr val="bg2"/>
              </a:solidFill>
              <a:effectLst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314906"/>
              </p:ext>
            </p:extLst>
          </p:nvPr>
        </p:nvGraphicFramePr>
        <p:xfrm>
          <a:off x="467544" y="1268760"/>
          <a:ext cx="8424936" cy="49685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85854"/>
                <a:gridCol w="1704396"/>
                <a:gridCol w="1856132"/>
                <a:gridCol w="1478554"/>
              </a:tblGrid>
              <a:tr h="1307010">
                <a:tc gridSpan="2"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Совместная партнёрская деятельность взрослого и детей</a:t>
                      </a:r>
                      <a:endParaRPr lang="ru-RU" sz="20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87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Самостоятельная деятельность детей</a:t>
                      </a:r>
                      <a:endParaRPr lang="ru-RU" sz="20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Взаимодействие с семьёй</a:t>
                      </a:r>
                      <a:endParaRPr lang="ru-RU" sz="20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661542">
                <a:tc>
                  <a:txBody>
                    <a:bodyPr/>
                    <a:lstStyle/>
                    <a:p>
                      <a:pPr marL="114300" marR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Непосредственно образовательная деятельность</a:t>
                      </a:r>
                    </a:p>
                    <a:p>
                      <a:pPr marL="114300" marR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Основные формы: игра, занятие, наблюдение, экспериментирование, разговор, решение проблемных ситуаций, проектная деятельность  и др.</a:t>
                      </a:r>
                      <a:endParaRPr lang="ru-RU" sz="20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marR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Решение образовательных задач в ходе режимных моментов</a:t>
                      </a:r>
                      <a:endParaRPr lang="ru-RU" sz="20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marR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Разнообразная, гибко меняющаяся предметно-развивающая  и игровая среда</a:t>
                      </a:r>
                      <a:endParaRPr lang="ru-RU" sz="20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marR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Формы работы с семьями воспитанников</a:t>
                      </a:r>
                      <a:endParaRPr lang="ru-RU" sz="20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296144"/>
          </a:xfrm>
        </p:spPr>
        <p:txBody>
          <a:bodyPr/>
          <a:lstStyle/>
          <a:p>
            <a:r>
              <a:rPr lang="ru-RU" sz="3600" b="1" dirty="0">
                <a:solidFill>
                  <a:schemeClr val="bg2"/>
                </a:solidFill>
                <a:effectLst/>
              </a:rPr>
              <a:t>Совместная</a:t>
            </a:r>
            <a:r>
              <a:rPr lang="ru-RU" sz="3600" dirty="0">
                <a:solidFill>
                  <a:schemeClr val="bg2"/>
                </a:solidFill>
                <a:effectLst/>
              </a:rPr>
              <a:t/>
            </a:r>
            <a:br>
              <a:rPr lang="ru-RU" sz="3600" dirty="0">
                <a:solidFill>
                  <a:schemeClr val="bg2"/>
                </a:solidFill>
                <a:effectLst/>
              </a:rPr>
            </a:br>
            <a:r>
              <a:rPr lang="ru-RU" sz="3600" b="1" dirty="0">
                <a:solidFill>
                  <a:schemeClr val="bg2"/>
                </a:solidFill>
                <a:effectLst/>
              </a:rPr>
              <a:t>деятельность </a:t>
            </a:r>
            <a:r>
              <a:rPr lang="en-US" sz="3600" b="1" dirty="0">
                <a:solidFill>
                  <a:schemeClr val="bg2"/>
                </a:solidFill>
                <a:effectLst/>
              </a:rPr>
              <a:t>c</a:t>
            </a:r>
            <a:r>
              <a:rPr lang="ru-RU" sz="3600" b="1" dirty="0">
                <a:solidFill>
                  <a:schemeClr val="bg2"/>
                </a:solidFill>
                <a:effectLst/>
              </a:rPr>
              <a:t> семьей</a:t>
            </a:r>
            <a:endParaRPr lang="ru-RU" sz="3600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r>
              <a:rPr lang="ru-RU" sz="2400" dirty="0">
                <a:solidFill>
                  <a:schemeClr val="bg2"/>
                </a:solidFill>
                <a:latin typeface="+mj-lt"/>
              </a:rPr>
              <a:t>Беседа.</a:t>
            </a:r>
          </a:p>
          <a:p>
            <a:r>
              <a:rPr lang="ru-RU" sz="2400" dirty="0" smtClean="0">
                <a:solidFill>
                  <a:schemeClr val="bg2"/>
                </a:solidFill>
                <a:latin typeface="+mj-lt"/>
              </a:rPr>
              <a:t>Консультирование индивидуальное</a:t>
            </a:r>
            <a:r>
              <a:rPr lang="ru-RU" sz="2400" dirty="0" smtClean="0">
                <a:solidFill>
                  <a:schemeClr val="bg2"/>
                </a:solidFill>
                <a:latin typeface="+mj-lt"/>
              </a:rPr>
              <a:t>, групповое</a:t>
            </a:r>
            <a:endParaRPr lang="ru-RU" sz="2400" dirty="0">
              <a:solidFill>
                <a:schemeClr val="bg2"/>
              </a:solidFill>
              <a:latin typeface="+mj-lt"/>
            </a:endParaRPr>
          </a:p>
          <a:p>
            <a:r>
              <a:rPr lang="ru-RU" sz="2400" dirty="0">
                <a:solidFill>
                  <a:schemeClr val="bg2"/>
                </a:solidFill>
                <a:latin typeface="+mj-lt"/>
              </a:rPr>
              <a:t>Родительские собрания.</a:t>
            </a:r>
          </a:p>
          <a:p>
            <a:r>
              <a:rPr lang="ru-RU" sz="2400" dirty="0">
                <a:solidFill>
                  <a:schemeClr val="bg2"/>
                </a:solidFill>
                <a:latin typeface="+mj-lt"/>
              </a:rPr>
              <a:t>Анкетирование родителей.</a:t>
            </a:r>
          </a:p>
          <a:p>
            <a:r>
              <a:rPr lang="ru-RU" sz="2400" dirty="0">
                <a:solidFill>
                  <a:schemeClr val="bg2"/>
                </a:solidFill>
                <a:latin typeface="+mj-lt"/>
              </a:rPr>
              <a:t>Открытые занятия для родителей.</a:t>
            </a:r>
          </a:p>
          <a:p>
            <a:r>
              <a:rPr lang="ru-RU" sz="2400" dirty="0">
                <a:solidFill>
                  <a:schemeClr val="bg2"/>
                </a:solidFill>
                <a:latin typeface="+mj-lt"/>
              </a:rPr>
              <a:t>Индивидуальные занятия с ребенком совместно с родителями</a:t>
            </a:r>
            <a:r>
              <a:rPr lang="ru-RU" sz="2400" dirty="0" smtClean="0">
                <a:solidFill>
                  <a:schemeClr val="bg2"/>
                </a:solidFill>
                <a:latin typeface="+mj-lt"/>
              </a:rPr>
              <a:t>.</a:t>
            </a:r>
            <a:endParaRPr lang="ru-RU" sz="2400" dirty="0">
              <a:solidFill>
                <a:schemeClr val="bg2"/>
              </a:solidFill>
              <a:latin typeface="+mj-lt"/>
            </a:endParaRPr>
          </a:p>
          <a:p>
            <a:r>
              <a:rPr lang="ru-RU" sz="2400" dirty="0">
                <a:solidFill>
                  <a:schemeClr val="bg2"/>
                </a:solidFill>
                <a:latin typeface="+mj-lt"/>
              </a:rPr>
              <a:t>Участие родителей в праздниках детей.</a:t>
            </a:r>
          </a:p>
          <a:p>
            <a:r>
              <a:rPr lang="ru-RU" sz="2400" dirty="0">
                <a:solidFill>
                  <a:schemeClr val="bg2"/>
                </a:solidFill>
                <a:latin typeface="+mj-lt"/>
              </a:rPr>
              <a:t>Участие родителей в </a:t>
            </a:r>
            <a:r>
              <a:rPr lang="ru-RU" sz="2400" dirty="0" smtClean="0">
                <a:solidFill>
                  <a:schemeClr val="bg2"/>
                </a:solidFill>
                <a:latin typeface="+mj-lt"/>
              </a:rPr>
              <a:t>открытых интегрированных </a:t>
            </a:r>
            <a:r>
              <a:rPr lang="ru-RU" sz="2400" dirty="0">
                <a:solidFill>
                  <a:schemeClr val="bg2"/>
                </a:solidFill>
                <a:latin typeface="+mj-lt"/>
              </a:rPr>
              <a:t>занятиях.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968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231440"/>
              </p:ext>
            </p:extLst>
          </p:nvPr>
        </p:nvGraphicFramePr>
        <p:xfrm>
          <a:off x="395536" y="764706"/>
          <a:ext cx="8352928" cy="49119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0240"/>
                <a:gridCol w="5036914"/>
                <a:gridCol w="1155774"/>
              </a:tblGrid>
              <a:tr h="107402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Характеристика кадрового состава</a:t>
                      </a:r>
                      <a:endParaRPr lang="ru-RU" sz="32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Кол-во  </a:t>
                      </a:r>
                      <a:r>
                        <a:rPr lang="ru-RU" sz="1800" dirty="0">
                          <a:effectLst/>
                          <a:latin typeface="+mj-lt"/>
                        </a:rPr>
                        <a:t>человек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47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По образованию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Высшее педагогическое 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80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Среднее педагогическое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80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47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По стажу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До 5 лет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80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От 5 до 10 лет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От 10 до 20 лет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Свыше 20 лет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47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По результатам аттестации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Высшая квалификационная категория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Первая квалификационная категория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6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Не имеют квалификационной категории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</a:rPr>
                        <a:t>1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5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Соответствие занимаемой должности</a:t>
                      </a:r>
                      <a:endParaRPr lang="ru-RU" sz="180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</a:rPr>
                        <a:t>3</a:t>
                      </a:r>
                      <a:endParaRPr lang="ru-RU" sz="1800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2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5461"/>
            <a:ext cx="7772400" cy="1296144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>
                <a:solidFill>
                  <a:schemeClr val="bg2"/>
                </a:solidFill>
                <a:effectLst/>
              </a:rPr>
              <a:t>Режим жизнедеятельности МДОУ </a:t>
            </a:r>
            <a:r>
              <a:rPr lang="ru-RU" sz="2400" dirty="0">
                <a:solidFill>
                  <a:schemeClr val="bg2"/>
                </a:solidFill>
                <a:effectLst/>
              </a:rPr>
              <a:t/>
            </a:r>
            <a:br>
              <a:rPr lang="ru-RU" sz="2400" dirty="0">
                <a:solidFill>
                  <a:schemeClr val="bg2"/>
                </a:solidFill>
                <a:effectLst/>
              </a:rPr>
            </a:br>
            <a:endParaRPr lang="ru-RU" sz="2400" i="1" dirty="0" smtClean="0">
              <a:solidFill>
                <a:schemeClr val="bg2"/>
              </a:solidFill>
            </a:endParaRPr>
          </a:p>
        </p:txBody>
      </p:sp>
      <p:sp>
        <p:nvSpPr>
          <p:cNvPr id="17410" name="WordArt 5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45910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265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911353"/>
            <a:ext cx="7772400" cy="4692077"/>
          </a:xfrm>
        </p:spPr>
        <p:txBody>
          <a:bodyPr/>
          <a:lstStyle/>
          <a:p>
            <a:r>
              <a:rPr lang="ru-RU" sz="2400" dirty="0" smtClean="0">
                <a:solidFill>
                  <a:schemeClr val="bg2"/>
                </a:solidFill>
                <a:latin typeface="+mj-lt"/>
              </a:rPr>
              <a:t>Режим: </a:t>
            </a:r>
            <a:r>
              <a:rPr lang="ru-RU" sz="2400" dirty="0">
                <a:solidFill>
                  <a:schemeClr val="bg2"/>
                </a:solidFill>
                <a:latin typeface="+mj-lt"/>
              </a:rPr>
              <a:t>пятидневная рабочая неделя.</a:t>
            </a:r>
          </a:p>
          <a:p>
            <a:r>
              <a:rPr lang="ru-RU" sz="2400" dirty="0">
                <a:solidFill>
                  <a:schemeClr val="bg2"/>
                </a:solidFill>
                <a:latin typeface="+mj-lt"/>
              </a:rPr>
              <a:t>Режим работы групп </a:t>
            </a:r>
            <a:r>
              <a:rPr lang="ru-RU" sz="2400" dirty="0" smtClean="0">
                <a:solidFill>
                  <a:schemeClr val="bg2"/>
                </a:solidFill>
                <a:latin typeface="+mj-lt"/>
              </a:rPr>
              <a:t>: 12 </a:t>
            </a:r>
            <a:r>
              <a:rPr lang="ru-RU" sz="2400" dirty="0">
                <a:solidFill>
                  <a:schemeClr val="bg2"/>
                </a:solidFill>
                <a:latin typeface="+mj-lt"/>
              </a:rPr>
              <a:t>часов </a:t>
            </a:r>
            <a:endParaRPr lang="ru-RU" sz="2400" dirty="0" smtClean="0">
              <a:solidFill>
                <a:schemeClr val="bg2"/>
              </a:solidFill>
              <a:latin typeface="+mj-lt"/>
            </a:endParaRPr>
          </a:p>
          <a:p>
            <a:r>
              <a:rPr lang="ru-RU" sz="2400" dirty="0" smtClean="0">
                <a:solidFill>
                  <a:schemeClr val="bg2"/>
                </a:solidFill>
                <a:latin typeface="+mj-lt"/>
              </a:rPr>
              <a:t>(</a:t>
            </a:r>
            <a:r>
              <a:rPr lang="ru-RU" sz="2400" dirty="0">
                <a:solidFill>
                  <a:schemeClr val="bg2"/>
                </a:solidFill>
                <a:latin typeface="+mj-lt"/>
              </a:rPr>
              <a:t>с 7.00 до 19.00часов).</a:t>
            </a:r>
          </a:p>
          <a:p>
            <a:r>
              <a:rPr lang="ru-RU" sz="2400" dirty="0">
                <a:solidFill>
                  <a:schemeClr val="bg2"/>
                </a:solidFill>
                <a:latin typeface="+mj-lt"/>
              </a:rPr>
              <a:t>Режим жизнедеятельности детей в ДОУ разработан на основе:</a:t>
            </a:r>
          </a:p>
          <a:p>
            <a:r>
              <a:rPr lang="ru-RU" sz="2400" dirty="0">
                <a:solidFill>
                  <a:schemeClr val="bg2"/>
                </a:solidFill>
                <a:latin typeface="+mj-lt"/>
              </a:rPr>
              <a:t>федерального образовательного стандарта дошкольного образования </a:t>
            </a:r>
            <a:r>
              <a:rPr lang="ru-RU" sz="24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ru-RU" sz="2400" dirty="0">
                <a:solidFill>
                  <a:schemeClr val="bg2"/>
                </a:solidFill>
                <a:latin typeface="+mj-lt"/>
              </a:rPr>
              <a:t>(приказ № 655 МО РФ от 5 марта 2010 г.), </a:t>
            </a:r>
          </a:p>
          <a:p>
            <a:r>
              <a:rPr lang="ru-RU" sz="2400" dirty="0">
                <a:solidFill>
                  <a:schemeClr val="bg2"/>
                </a:solidFill>
                <a:latin typeface="+mj-lt"/>
              </a:rPr>
              <a:t>СанПиН 2.4.1.2660-10 от 22 июля 2010 г.,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2"/>
                </a:solidFill>
                <a:latin typeface="+mj-lt"/>
              </a:rPr>
              <a:t>Изменений N 1 к СанПиН 2.4.1.2660-10 от 22 декабря 2010 г. N 19342,</a:t>
            </a:r>
          </a:p>
          <a:p>
            <a:pPr marL="0" indent="0">
              <a:buNone/>
              <a:defRPr/>
            </a:pPr>
            <a:endParaRPr lang="ru-RU" sz="2000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2656"/>
            <a:ext cx="8497192" cy="1728191"/>
          </a:xfrm>
        </p:spPr>
        <p:txBody>
          <a:bodyPr/>
          <a:lstStyle/>
          <a:p>
            <a:pPr>
              <a:defRPr/>
            </a:pPr>
            <a:endParaRPr lang="ru-RU" sz="1800" dirty="0" smtClean="0">
              <a:solidFill>
                <a:schemeClr val="bg2"/>
              </a:solidFill>
              <a:latin typeface="+mj-lt"/>
            </a:endParaRPr>
          </a:p>
          <a:p>
            <a:pPr algn="ctr">
              <a:buNone/>
              <a:defRPr/>
            </a:pPr>
            <a:r>
              <a:rPr lang="ru-RU" dirty="0">
                <a:solidFill>
                  <a:schemeClr val="bg2"/>
                </a:solidFill>
              </a:rPr>
              <a:t>Возрастные и индивидуальные особенности контингента </a:t>
            </a:r>
            <a:r>
              <a:rPr lang="ru-RU" dirty="0" smtClean="0">
                <a:solidFill>
                  <a:schemeClr val="bg2"/>
                </a:solidFill>
              </a:rPr>
              <a:t>детей</a:t>
            </a:r>
            <a:endParaRPr lang="ru-RU" dirty="0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2"/>
              </a:solidFill>
              <a:latin typeface="+mj-lt"/>
            </a:endParaRPr>
          </a:p>
          <a:p>
            <a:pPr>
              <a:defRPr/>
            </a:pPr>
            <a:endParaRPr lang="ru-RU" sz="2000" dirty="0" smtClean="0">
              <a:solidFill>
                <a:schemeClr val="bg2"/>
              </a:solidFill>
              <a:latin typeface="+mj-lt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2"/>
                </a:solidFill>
              </a:rPr>
              <a:t>Общее количество детей </a:t>
            </a:r>
            <a:r>
              <a:rPr lang="ru-RU" sz="2400" dirty="0" smtClean="0">
                <a:solidFill>
                  <a:schemeClr val="bg2"/>
                </a:solidFill>
              </a:rPr>
              <a:t>50.</a:t>
            </a:r>
            <a:endParaRPr lang="ru-RU" sz="2400" dirty="0">
              <a:solidFill>
                <a:schemeClr val="bg2"/>
              </a:solidFill>
            </a:endParaRPr>
          </a:p>
          <a:p>
            <a:r>
              <a:rPr lang="ru-RU" sz="2400" dirty="0">
                <a:solidFill>
                  <a:schemeClr val="bg2"/>
                </a:solidFill>
              </a:rPr>
              <a:t>Количество групп </a:t>
            </a:r>
            <a:r>
              <a:rPr lang="ru-RU" sz="2400" dirty="0" smtClean="0">
                <a:solidFill>
                  <a:schemeClr val="bg2"/>
                </a:solidFill>
              </a:rPr>
              <a:t>2</a:t>
            </a:r>
            <a:endParaRPr lang="ru-RU" sz="2400" dirty="0">
              <a:solidFill>
                <a:schemeClr val="bg2"/>
              </a:solidFill>
            </a:endParaRPr>
          </a:p>
          <a:p>
            <a:r>
              <a:rPr lang="ru-RU" sz="2400" dirty="0">
                <a:solidFill>
                  <a:schemeClr val="bg2"/>
                </a:solidFill>
              </a:rPr>
              <a:t>Направленность групп: </a:t>
            </a:r>
            <a:r>
              <a:rPr lang="ru-RU" sz="2400" dirty="0" smtClean="0">
                <a:solidFill>
                  <a:schemeClr val="bg2"/>
                </a:solidFill>
              </a:rPr>
              <a:t>общеразвивающие</a:t>
            </a:r>
            <a:endParaRPr lang="ru-RU" sz="2400" i="1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ru-RU" sz="2000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chemeClr val="bg2"/>
                </a:solidFill>
                <a:effectLst/>
              </a:rPr>
              <a:t>Примерный регламент </a:t>
            </a:r>
            <a:r>
              <a:rPr lang="ru-RU" sz="3600" b="1" dirty="0" smtClean="0">
                <a:solidFill>
                  <a:schemeClr val="bg2"/>
                </a:solidFill>
                <a:effectLst/>
              </a:rPr>
              <a:t>организованной </a:t>
            </a:r>
            <a:r>
              <a:rPr lang="ru-RU" sz="3600" b="1" dirty="0">
                <a:solidFill>
                  <a:schemeClr val="bg2"/>
                </a:solidFill>
                <a:effectLst/>
              </a:rPr>
              <a:t>образовательной деятельности</a:t>
            </a:r>
            <a:r>
              <a:rPr lang="ru-RU" dirty="0">
                <a:solidFill>
                  <a:schemeClr val="bg2"/>
                </a:solidFill>
                <a:effectLst/>
              </a:rPr>
              <a:t/>
            </a:r>
            <a:br>
              <a:rPr lang="ru-RU" dirty="0">
                <a:solidFill>
                  <a:schemeClr val="bg2"/>
                </a:solidFill>
                <a:effectLst/>
              </a:rPr>
            </a:br>
            <a:endParaRPr lang="ru-RU" dirty="0">
              <a:solidFill>
                <a:schemeClr val="bg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637521"/>
              </p:ext>
            </p:extLst>
          </p:nvPr>
        </p:nvGraphicFramePr>
        <p:xfrm>
          <a:off x="899593" y="1916831"/>
          <a:ext cx="7344814" cy="40661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812120"/>
                <a:gridCol w="1266347"/>
                <a:gridCol w="1266347"/>
              </a:tblGrid>
              <a:tr h="34342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Направления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Возрастные группы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4-5 лет</a:t>
                      </a:r>
                      <a:endParaRPr lang="ru-RU" sz="1600" b="1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3-4 года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68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Физическое развитие (здоровье и физическая культура)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2 (+ 1*)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2 (+ 1*)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Социально- коммуникативное развитие (социализация, труд, безопасность)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3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Познание. ФЭМП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Times New Roman"/>
                        </a:rPr>
                        <a:t>Познание. ФЦКМ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3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Речевое развитие</a:t>
                      </a:r>
                      <a:endParaRPr lang="ru-RU" sz="1600" b="1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600" b="1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30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Художественно-эстетическое развитие </a:t>
                      </a:r>
                      <a:endParaRPr lang="ru-RU" sz="1600" b="1" dirty="0" smtClean="0">
                        <a:solidFill>
                          <a:schemeClr val="bg2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музыка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и </a:t>
                      </a:r>
                      <a:r>
                        <a:rPr lang="ru-RU" sz="16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художественное  </a:t>
                      </a:r>
                      <a:r>
                        <a:rPr lang="ru-RU" sz="1600" b="1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творчество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34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Всего</a:t>
                      </a:r>
                      <a:endParaRPr lang="ru-RU" sz="1600" b="1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ru-RU" sz="1600" b="1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ru-RU" sz="1600" b="1" dirty="0">
                        <a:solidFill>
                          <a:schemeClr val="bg2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99120"/>
          </a:xfrm>
          <a:noFill/>
          <a:ln/>
        </p:spPr>
        <p:txBody>
          <a:bodyPr/>
          <a:lstStyle/>
          <a:p>
            <a:r>
              <a:rPr lang="ru-RU" dirty="0" smtClean="0">
                <a:effectLst/>
              </a:rPr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8640"/>
            <a:ext cx="7772400" cy="2376264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sz="2000" dirty="0">
                <a:solidFill>
                  <a:schemeClr val="bg2"/>
                </a:solidFill>
                <a:latin typeface="+mj-lt"/>
              </a:rPr>
              <a:t>Максимально допустимый 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объем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+mj-lt"/>
              </a:rPr>
              <a:t>недельной образовательной нагрузки, </a:t>
            </a:r>
            <a:endParaRPr lang="ru-RU" sz="2000" dirty="0" smtClean="0">
              <a:solidFill>
                <a:schemeClr val="bg2"/>
              </a:solidFill>
              <a:latin typeface="+mj-lt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включая </a:t>
            </a:r>
            <a:r>
              <a:rPr lang="ru-RU" sz="2000" dirty="0">
                <a:solidFill>
                  <a:schemeClr val="bg2"/>
                </a:solidFill>
                <a:latin typeface="+mj-lt"/>
              </a:rPr>
              <a:t>реализацию дополнительных образовательных программ, </a:t>
            </a:r>
            <a:endParaRPr lang="ru-RU" sz="2000" dirty="0" smtClean="0">
              <a:solidFill>
                <a:schemeClr val="bg2"/>
              </a:solidFill>
              <a:latin typeface="+mj-lt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для </a:t>
            </a:r>
            <a:r>
              <a:rPr lang="ru-RU" sz="2000" dirty="0">
                <a:solidFill>
                  <a:schemeClr val="bg2"/>
                </a:solidFill>
                <a:latin typeface="+mj-lt"/>
              </a:rPr>
              <a:t>детей дошкольного возраста составляет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: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 во 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второй </a:t>
            </a:r>
            <a:r>
              <a:rPr lang="ru-RU" sz="2000" dirty="0">
                <a:solidFill>
                  <a:schemeClr val="bg2"/>
                </a:solidFill>
                <a:latin typeface="+mj-lt"/>
              </a:rPr>
              <a:t>младшей группе (дети четвертого года жизни) -2 часа 45 мин., </a:t>
            </a:r>
            <a:endParaRPr lang="ru-RU" sz="2000" dirty="0" smtClean="0">
              <a:solidFill>
                <a:schemeClr val="bg2"/>
              </a:solidFill>
              <a:latin typeface="+mj-lt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в </a:t>
            </a:r>
            <a:r>
              <a:rPr lang="ru-RU" sz="2000" dirty="0">
                <a:solidFill>
                  <a:schemeClr val="bg2"/>
                </a:solidFill>
                <a:latin typeface="+mj-lt"/>
              </a:rPr>
              <a:t>средней группе (дети пятого года жизни) - 4 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часа</a:t>
            </a:r>
            <a:r>
              <a:rPr lang="ru-RU" sz="2000" dirty="0">
                <a:solidFill>
                  <a:schemeClr val="bg2"/>
                </a:solidFill>
                <a:latin typeface="+mj-lt"/>
              </a:rPr>
              <a:t>.</a:t>
            </a:r>
            <a:endParaRPr lang="ru-RU" sz="2000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3568" y="2564904"/>
            <a:ext cx="7992888" cy="4104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Ежедневная продолжительность прогулки детей составляет не менее 4 – 4,5 часов. </a:t>
            </a: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Прогулку организуют 2 раза в день: в первую половину – до обеда и во вторую половину дня – после дневного сна или перед уходом детей домой. </a:t>
            </a: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При температуре воздуха ниже минус 15С и скорости ветра более 7 м/с продолжительность прогулки сокращается</a:t>
            </a: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Общая продолжительность суточного сна для детей дошкольного возраста 12 – 12,5 часов, из которых 2,0 – 2,5 отводится дневному сну. </a:t>
            </a:r>
            <a:endParaRPr lang="ru-RU" sz="2000" dirty="0" smtClean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ru-RU" sz="3600" b="1" dirty="0">
                <a:solidFill>
                  <a:schemeClr val="bg2"/>
                </a:solidFill>
                <a:effectLst/>
              </a:rPr>
              <a:t>Особенности осуществления </a:t>
            </a:r>
            <a:r>
              <a:rPr lang="ru-RU" sz="3600" dirty="0">
                <a:solidFill>
                  <a:schemeClr val="bg2"/>
                </a:solidFill>
                <a:effectLst/>
              </a:rPr>
              <a:t/>
            </a:r>
            <a:br>
              <a:rPr lang="ru-RU" sz="3600" dirty="0">
                <a:solidFill>
                  <a:schemeClr val="bg2"/>
                </a:solidFill>
                <a:effectLst/>
              </a:rPr>
            </a:br>
            <a:r>
              <a:rPr lang="ru-RU" sz="3600" b="1" dirty="0">
                <a:solidFill>
                  <a:schemeClr val="bg2"/>
                </a:solidFill>
                <a:effectLst/>
              </a:rPr>
              <a:t>образовательного процесса </a:t>
            </a:r>
            <a:endParaRPr lang="ru-RU" sz="3600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7772400" cy="4114800"/>
          </a:xfrm>
        </p:spPr>
        <p:txBody>
          <a:bodyPr/>
          <a:lstStyle/>
          <a:p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Примерная основная </a:t>
            </a:r>
            <a:r>
              <a:rPr lang="ru-RU" sz="2000" dirty="0">
                <a:solidFill>
                  <a:schemeClr val="bg2"/>
                </a:solidFill>
                <a:latin typeface="+mj-lt"/>
              </a:rPr>
              <a:t>общеобразовательной программой</a:t>
            </a:r>
            <a:r>
              <a:rPr lang="ru-RU" sz="2000" i="1" dirty="0">
                <a:solidFill>
                  <a:schemeClr val="bg2"/>
                </a:solidFill>
                <a:latin typeface="+mj-lt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«От рождения до школы» под редакцией Н. Е. </a:t>
            </a:r>
            <a:r>
              <a:rPr lang="ru-RU" sz="2000" dirty="0" err="1" smtClean="0">
                <a:solidFill>
                  <a:schemeClr val="bg2"/>
                </a:solidFill>
                <a:latin typeface="+mj-lt"/>
              </a:rPr>
              <a:t>Вераксы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, Т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. С. 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Комаровой,</a:t>
            </a:r>
          </a:p>
          <a:p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М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. А. 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В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асильевой</a:t>
            </a:r>
          </a:p>
          <a:p>
            <a:r>
              <a:rPr lang="ru-RU" sz="2000" dirty="0" smtClean="0">
                <a:solidFill>
                  <a:schemeClr val="bg2"/>
                </a:solidFill>
                <a:latin typeface="+mj-lt"/>
              </a:rPr>
              <a:t>«Программа оздоровления для дошкольников» Банникова А .Н.; «Оздоровительная гимнастика» </a:t>
            </a:r>
            <a:r>
              <a:rPr lang="ru-RU" sz="2000" dirty="0" err="1" smtClean="0">
                <a:solidFill>
                  <a:schemeClr val="bg2"/>
                </a:solidFill>
                <a:latin typeface="+mj-lt"/>
              </a:rPr>
              <a:t>Пензулаева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 Л. И.</a:t>
            </a:r>
          </a:p>
          <a:p>
            <a:r>
              <a:rPr lang="ru-RU" sz="2000" dirty="0" smtClean="0">
                <a:solidFill>
                  <a:schemeClr val="bg2"/>
                </a:solidFill>
                <a:latin typeface="+mj-lt"/>
              </a:rPr>
              <a:t>«Основы безопасности детей дошкольного возраста» </a:t>
            </a:r>
            <a:r>
              <a:rPr lang="ru-RU" sz="2000" dirty="0" err="1" smtClean="0">
                <a:solidFill>
                  <a:schemeClr val="bg2"/>
                </a:solidFill>
                <a:latin typeface="+mj-lt"/>
              </a:rPr>
              <a:t>Стеркина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 Р. Б., Князева О. Л.; «</a:t>
            </a:r>
            <a:r>
              <a:rPr lang="ru-RU" sz="2000" dirty="0">
                <a:solidFill>
                  <a:schemeClr val="bg2"/>
                </a:solidFill>
                <a:latin typeface="+mj-lt"/>
              </a:rPr>
              <a:t>П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риобщение детей к истокам русской народной культуры»  Князева О. Л., </a:t>
            </a:r>
            <a:r>
              <a:rPr lang="ru-RU" sz="2000" dirty="0" err="1" smtClean="0">
                <a:solidFill>
                  <a:schemeClr val="bg2"/>
                </a:solidFill>
                <a:latin typeface="+mj-lt"/>
              </a:rPr>
              <a:t>Маханева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 М. Д.; «Трудовое воспитание в детском саду» </a:t>
            </a:r>
            <a:r>
              <a:rPr lang="ru-RU" sz="2000" dirty="0" err="1" smtClean="0">
                <a:solidFill>
                  <a:schemeClr val="bg2"/>
                </a:solidFill>
                <a:latin typeface="+mj-lt"/>
              </a:rPr>
              <a:t>Куцакова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 Л. В.</a:t>
            </a:r>
          </a:p>
          <a:p>
            <a:r>
              <a:rPr lang="ru-RU" sz="2000" dirty="0" smtClean="0">
                <a:solidFill>
                  <a:schemeClr val="bg2"/>
                </a:solidFill>
                <a:latin typeface="+mj-lt"/>
              </a:rPr>
              <a:t>«Программа развития речи детей дошкольного возраста» Ушакова О. С.; «»От звука к букве» Колесникова Е. В.; «Обучение грамоте» Акименко В. М.</a:t>
            </a:r>
          </a:p>
          <a:p>
            <a:r>
              <a:rPr lang="ru-RU" sz="2000" dirty="0" smtClean="0">
                <a:solidFill>
                  <a:schemeClr val="bg2"/>
                </a:solidFill>
                <a:latin typeface="+mj-lt"/>
              </a:rPr>
              <a:t>«Занимательная математика» Шевелев К. В.; «Математика в саду» Колесникова Е. В.; «Юный эколог» Николаева С. Н.</a:t>
            </a:r>
          </a:p>
          <a:p>
            <a:r>
              <a:rPr lang="ru-RU" sz="2000" dirty="0" smtClean="0">
                <a:solidFill>
                  <a:schemeClr val="bg2"/>
                </a:solidFill>
                <a:latin typeface="+mj-lt"/>
              </a:rPr>
              <a:t>«Цветные ладошки»  Лыкова И, А.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bg2"/>
              </a:solidFill>
            </a:endParaRPr>
          </a:p>
          <a:p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6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Цель образовательной программы: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bg2"/>
                </a:solidFill>
                <a:latin typeface="+mj-lt"/>
              </a:rPr>
              <a:t>Создание </a:t>
            </a:r>
            <a:r>
              <a:rPr lang="ru-RU" sz="2000" dirty="0">
                <a:solidFill>
                  <a:schemeClr val="bg2"/>
                </a:solidFill>
                <a:latin typeface="+mj-lt"/>
              </a:rPr>
              <a:t>благоприятных условий для полноценного проживания ребенком дошкольного детства, </a:t>
            </a:r>
            <a:endParaRPr lang="ru-RU" sz="2000" dirty="0" smtClean="0">
              <a:solidFill>
                <a:schemeClr val="bg2"/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bg2"/>
                </a:solidFill>
                <a:latin typeface="+mj-lt"/>
              </a:rPr>
              <a:t>формирование </a:t>
            </a:r>
            <a:r>
              <a:rPr lang="ru-RU" sz="2000" dirty="0">
                <a:solidFill>
                  <a:schemeClr val="bg2"/>
                </a:solidFill>
                <a:latin typeface="+mj-lt"/>
              </a:rPr>
              <a:t>основ базовой культуры личности, </a:t>
            </a:r>
            <a:endParaRPr lang="ru-RU" sz="2000" dirty="0" smtClean="0">
              <a:solidFill>
                <a:schemeClr val="bg2"/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всестороннее </a:t>
            </a:r>
            <a:r>
              <a:rPr lang="ru-RU" sz="2000" dirty="0">
                <a:solidFill>
                  <a:schemeClr val="bg2"/>
                </a:solidFill>
                <a:latin typeface="+mj-lt"/>
              </a:rPr>
              <a:t>развитие психических и физических качеств в соответствии с возрастными и индивидуальными особенностями, </a:t>
            </a:r>
            <a:endParaRPr lang="ru-RU" sz="2000" dirty="0" smtClean="0">
              <a:solidFill>
                <a:schemeClr val="bg2"/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подготовка </a:t>
            </a:r>
            <a:r>
              <a:rPr lang="ru-RU" sz="2000" dirty="0">
                <a:solidFill>
                  <a:schemeClr val="bg2"/>
                </a:solidFill>
                <a:latin typeface="+mj-lt"/>
              </a:rPr>
              <a:t>к жизни в современном обществе, </a:t>
            </a:r>
            <a:endParaRPr lang="ru-RU" sz="2000" dirty="0" smtClean="0">
              <a:solidFill>
                <a:schemeClr val="bg2"/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bg2"/>
                </a:solidFill>
                <a:latin typeface="+mj-lt"/>
              </a:rPr>
              <a:t>формирование </a:t>
            </a:r>
            <a:r>
              <a:rPr lang="ru-RU" sz="2000" dirty="0">
                <a:solidFill>
                  <a:schemeClr val="bg2"/>
                </a:solidFill>
                <a:latin typeface="+mj-lt"/>
              </a:rPr>
              <a:t>предпосылок к учебной деятельности, </a:t>
            </a:r>
            <a:endParaRPr lang="ru-RU" sz="2000" dirty="0" smtClean="0">
              <a:solidFill>
                <a:schemeClr val="bg2"/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обеспечение </a:t>
            </a:r>
            <a:r>
              <a:rPr lang="ru-RU" sz="2000" dirty="0">
                <a:solidFill>
                  <a:schemeClr val="bg2"/>
                </a:solidFill>
                <a:latin typeface="+mj-lt"/>
              </a:rPr>
              <a:t>безопасности жизнедеятельности дошкольника.</a:t>
            </a:r>
          </a:p>
        </p:txBody>
      </p:sp>
    </p:spTree>
    <p:extLst>
      <p:ext uri="{BB962C8B-B14F-4D97-AF65-F5344CB8AC3E}">
        <p14:creationId xmlns:p14="http://schemas.microsoft.com/office/powerpoint/2010/main" val="170803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Задачи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424936" cy="4899248"/>
          </a:xfrm>
        </p:spPr>
        <p:txBody>
          <a:bodyPr/>
          <a:lstStyle/>
          <a:p>
            <a:r>
              <a:rPr lang="ru-RU" sz="1600" dirty="0" smtClean="0"/>
              <a:t> </a:t>
            </a:r>
            <a:r>
              <a:rPr lang="ru-RU" sz="1600" dirty="0">
                <a:solidFill>
                  <a:schemeClr val="bg2"/>
                </a:solidFill>
                <a:latin typeface="+mj-lt"/>
              </a:rPr>
              <a:t>Забота о здоровье, эмоциональном благополучии и своевременном всестороннем развитии каждого ребенка; </a:t>
            </a:r>
            <a:endParaRPr lang="ru-RU" sz="1600" dirty="0" smtClean="0">
              <a:solidFill>
                <a:schemeClr val="bg2"/>
              </a:solidFill>
              <a:latin typeface="+mj-lt"/>
            </a:endParaRPr>
          </a:p>
          <a:p>
            <a:r>
              <a:rPr lang="ru-RU" sz="1600" dirty="0" smtClean="0">
                <a:solidFill>
                  <a:schemeClr val="bg2"/>
                </a:solidFill>
                <a:latin typeface="+mj-lt"/>
              </a:rPr>
              <a:t>Создание </a:t>
            </a:r>
            <a:r>
              <a:rPr lang="ru-RU" sz="1600" dirty="0">
                <a:solidFill>
                  <a:schemeClr val="bg2"/>
                </a:solidFill>
                <a:latin typeface="+mj-lt"/>
              </a:rPr>
              <a:t>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 </a:t>
            </a:r>
            <a:endParaRPr lang="ru-RU" sz="1600" dirty="0" smtClean="0">
              <a:solidFill>
                <a:schemeClr val="bg2"/>
              </a:solidFill>
              <a:latin typeface="+mj-lt"/>
            </a:endParaRPr>
          </a:p>
          <a:p>
            <a:r>
              <a:rPr lang="ru-RU" sz="1600" dirty="0" smtClean="0">
                <a:solidFill>
                  <a:schemeClr val="bg2"/>
                </a:solidFill>
                <a:latin typeface="+mj-lt"/>
              </a:rPr>
              <a:t>Максимальное </a:t>
            </a:r>
            <a:r>
              <a:rPr lang="ru-RU" sz="1600" dirty="0">
                <a:solidFill>
                  <a:schemeClr val="bg2"/>
                </a:solidFill>
                <a:latin typeface="+mj-lt"/>
              </a:rPr>
              <a:t>использование разнообразных видов детской деятельности; </a:t>
            </a:r>
            <a:endParaRPr lang="ru-RU" sz="1600" dirty="0" smtClean="0">
              <a:solidFill>
                <a:schemeClr val="bg2"/>
              </a:solidFill>
              <a:latin typeface="+mj-lt"/>
            </a:endParaRPr>
          </a:p>
          <a:p>
            <a:r>
              <a:rPr lang="ru-RU" sz="1600" dirty="0" smtClean="0">
                <a:solidFill>
                  <a:schemeClr val="bg2"/>
                </a:solidFill>
                <a:latin typeface="+mj-lt"/>
              </a:rPr>
              <a:t>их </a:t>
            </a:r>
            <a:r>
              <a:rPr lang="ru-RU" sz="1600" dirty="0">
                <a:solidFill>
                  <a:schemeClr val="bg2"/>
                </a:solidFill>
                <a:latin typeface="+mj-lt"/>
              </a:rPr>
              <a:t>интеграция в целях повышения эффективности образовательного процесса; </a:t>
            </a:r>
            <a:endParaRPr lang="ru-RU" sz="1600" dirty="0" smtClean="0">
              <a:solidFill>
                <a:schemeClr val="bg2"/>
              </a:solidFill>
              <a:latin typeface="+mj-lt"/>
            </a:endParaRPr>
          </a:p>
          <a:p>
            <a:r>
              <a:rPr lang="ru-RU" sz="1600" dirty="0" smtClean="0">
                <a:solidFill>
                  <a:schemeClr val="bg2"/>
                </a:solidFill>
                <a:latin typeface="+mj-lt"/>
              </a:rPr>
              <a:t>Творческая </a:t>
            </a:r>
            <a:r>
              <a:rPr lang="ru-RU" sz="1600" dirty="0">
                <a:solidFill>
                  <a:schemeClr val="bg2"/>
                </a:solidFill>
                <a:latin typeface="+mj-lt"/>
              </a:rPr>
              <a:t>организация (креативность) процесса воспитания и обучения</a:t>
            </a:r>
            <a:r>
              <a:rPr lang="ru-RU" sz="1600" dirty="0" smtClean="0">
                <a:solidFill>
                  <a:schemeClr val="bg2"/>
                </a:solidFill>
                <a:latin typeface="+mj-lt"/>
              </a:rPr>
              <a:t>;</a:t>
            </a:r>
          </a:p>
          <a:p>
            <a:r>
              <a:rPr lang="ru-RU" sz="16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ru-RU" sz="1600" dirty="0">
                <a:solidFill>
                  <a:schemeClr val="bg2"/>
                </a:solidFill>
                <a:latin typeface="+mj-lt"/>
              </a:rPr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 </a:t>
            </a:r>
            <a:endParaRPr lang="ru-RU" sz="1600" dirty="0" smtClean="0">
              <a:solidFill>
                <a:schemeClr val="bg2"/>
              </a:solidFill>
              <a:latin typeface="+mj-lt"/>
            </a:endParaRPr>
          </a:p>
          <a:p>
            <a:r>
              <a:rPr lang="ru-RU" sz="1600" dirty="0" smtClean="0">
                <a:solidFill>
                  <a:schemeClr val="bg2"/>
                </a:solidFill>
                <a:latin typeface="+mj-lt"/>
              </a:rPr>
              <a:t>Уважительное </a:t>
            </a:r>
            <a:r>
              <a:rPr lang="ru-RU" sz="1600" dirty="0">
                <a:solidFill>
                  <a:schemeClr val="bg2"/>
                </a:solidFill>
                <a:latin typeface="+mj-lt"/>
              </a:rPr>
              <a:t>отношение к результатам детского творчества; </a:t>
            </a:r>
            <a:endParaRPr lang="ru-RU" sz="1600" dirty="0" smtClean="0">
              <a:solidFill>
                <a:schemeClr val="bg2"/>
              </a:solidFill>
              <a:latin typeface="+mj-lt"/>
            </a:endParaRPr>
          </a:p>
          <a:p>
            <a:r>
              <a:rPr lang="ru-RU" sz="1600" dirty="0" smtClean="0">
                <a:solidFill>
                  <a:schemeClr val="bg2"/>
                </a:solidFill>
                <a:latin typeface="+mj-lt"/>
              </a:rPr>
              <a:t>Единство </a:t>
            </a:r>
            <a:r>
              <a:rPr lang="ru-RU" sz="1600" dirty="0">
                <a:solidFill>
                  <a:schemeClr val="bg2"/>
                </a:solidFill>
                <a:latin typeface="+mj-lt"/>
              </a:rPr>
              <a:t>подходов к воспитанию детей в условиях ДОУ и семьи; </a:t>
            </a:r>
            <a:endParaRPr lang="ru-RU" sz="1600" dirty="0" smtClean="0">
              <a:solidFill>
                <a:schemeClr val="bg2"/>
              </a:solidFill>
              <a:latin typeface="+mj-lt"/>
            </a:endParaRPr>
          </a:p>
          <a:p>
            <a:r>
              <a:rPr lang="ru-RU" sz="1600" dirty="0" smtClean="0">
                <a:solidFill>
                  <a:schemeClr val="bg2"/>
                </a:solidFill>
                <a:latin typeface="+mj-lt"/>
              </a:rPr>
              <a:t>Соблюдение </a:t>
            </a:r>
            <a:r>
              <a:rPr lang="ru-RU" sz="1600" dirty="0">
                <a:solidFill>
                  <a:schemeClr val="bg2"/>
                </a:solidFill>
                <a:latin typeface="+mj-lt"/>
              </a:rPr>
              <a:t>в работе детского сада и начальной школы </a:t>
            </a:r>
            <a:r>
              <a:rPr lang="ru-RU" sz="1600" dirty="0" smtClean="0">
                <a:solidFill>
                  <a:schemeClr val="bg2"/>
                </a:solidFill>
                <a:latin typeface="+mj-lt"/>
              </a:rPr>
              <a:t>преемственности</a:t>
            </a:r>
            <a:r>
              <a:rPr lang="ru-RU" sz="1600" dirty="0">
                <a:solidFill>
                  <a:schemeClr val="bg2"/>
                </a:solidFill>
                <a:latin typeface="+mj-lt"/>
              </a:rPr>
              <a:t>, исключающей умственные и физические перегрузки в содержании образования детей дошкольного возраста, обеспечивающей отсутствие давления предметного обучения. </a:t>
            </a:r>
          </a:p>
        </p:txBody>
      </p:sp>
    </p:spTree>
    <p:extLst>
      <p:ext uri="{BB962C8B-B14F-4D97-AF65-F5344CB8AC3E}">
        <p14:creationId xmlns:p14="http://schemas.microsoft.com/office/powerpoint/2010/main" val="294698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</TotalTime>
  <Words>1727</Words>
  <Application>Microsoft Office PowerPoint</Application>
  <PresentationFormat>Экран (4:3)</PresentationFormat>
  <Paragraphs>224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Project Overview</vt:lpstr>
      <vt:lpstr>Презентация PowerPoint</vt:lpstr>
      <vt:lpstr>Презентация PowerPoint</vt:lpstr>
      <vt:lpstr>Режим жизнедеятельности МДОУ  </vt:lpstr>
      <vt:lpstr>Презентация PowerPoint</vt:lpstr>
      <vt:lpstr>Примерный регламент организованной образовательной деятельности </vt:lpstr>
      <vt:lpstr> </vt:lpstr>
      <vt:lpstr>Особенности осуществления  образовательного процесса </vt:lpstr>
      <vt:lpstr>Цель образовательной программы: </vt:lpstr>
      <vt:lpstr>Задачи программы</vt:lpstr>
      <vt:lpstr>Образовательные области, обеспечивающие разностороннее развитие детей по ФГОС ДО</vt:lpstr>
      <vt:lpstr>ОБРАЗОВАТЕЛЬНАЯ ОБЛАСТЬ «ФИЗИЧЕСКОЕ РАЗВИТИЕ»: </vt:lpstr>
      <vt:lpstr>ОБРАЗОВАТЕЛЬНАЯ ОБЛАСТЬ  «СОЦИАЛЬНО-КОММУНИКАТИВНОЕ  РАЗВИТИЕ»:</vt:lpstr>
      <vt:lpstr>ОБРАЗОВАТЕЛЬНАЯ ОБЛАСТЬ 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Структура образовательного процесса</vt:lpstr>
      <vt:lpstr>Совместная деятельность c семьей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консультативной деятельности  учителя – олигофренопедагога в С(К)ОУ VIII вида. Выпускная квалификационная работа.</dc:title>
  <dc:creator>Антошка</dc:creator>
  <cp:lastModifiedBy>Гимназист</cp:lastModifiedBy>
  <cp:revision>101</cp:revision>
  <dcterms:created xsi:type="dcterms:W3CDTF">2008-06-20T06:15:56Z</dcterms:created>
  <dcterms:modified xsi:type="dcterms:W3CDTF">2018-11-22T10:03:34Z</dcterms:modified>
</cp:coreProperties>
</file>